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5F2C1F-2622-4157-B4E3-152BE59E0D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DABC16C-01BD-48C4-AD64-57A0903407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7D59C5-9801-414C-B6BE-3738A5919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B8EE-A3D2-4ADF-8A73-34F7A81AD676}" type="datetimeFigureOut">
              <a:rPr lang="en-IN" smtClean="0"/>
              <a:pPr/>
              <a:t>25-06-2022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753C7B-9220-48A9-9A97-147EDE9FB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126448-D031-4405-8668-42059F0A7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6FB-4D5A-4236-95EE-555BC89C9B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03384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D315CB-CF94-4814-9D14-606978C95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8B98849-A07B-4562-9232-2CB8DE678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B40394-BFB4-4AF4-9ECF-742477B1D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B8EE-A3D2-4ADF-8A73-34F7A81AD676}" type="datetimeFigureOut">
              <a:rPr lang="en-IN" smtClean="0"/>
              <a:pPr/>
              <a:t>25-06-2022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3AFCC7-96F8-42AE-8DD3-43F0766D6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D7C260-EAD1-48B6-BF56-68FC43A8C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6FB-4D5A-4236-95EE-555BC89C9B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8816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A73E7A0-BB22-4773-BAA7-895A65A6D8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9BBEB07-0408-4134-9F3A-4E0081F3E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2BAD74-2BB5-4D7E-83B4-7FFB79AA9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B8EE-A3D2-4ADF-8A73-34F7A81AD676}" type="datetimeFigureOut">
              <a:rPr lang="en-IN" smtClean="0"/>
              <a:pPr/>
              <a:t>25-06-2022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D3563C-5ACC-454C-B89E-3F287E586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438526-309C-4DC2-BA13-9F0A5930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6FB-4D5A-4236-95EE-555BC89C9B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2499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D89B09-8C1E-4F59-A72A-AD15BF3D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C3C72D-E0D2-4A7F-AEFB-2A2845A0B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721EBA-1919-4468-89F0-CFC30AF82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B8EE-A3D2-4ADF-8A73-34F7A81AD676}" type="datetimeFigureOut">
              <a:rPr lang="en-IN" smtClean="0"/>
              <a:pPr/>
              <a:t>25-06-2022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772564-6C60-4275-A4D6-44774052F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17EDC0-025D-4073-8738-7F151530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6FB-4D5A-4236-95EE-555BC89C9B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3452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85ADE8-462F-4A46-A5F1-6DB7EB857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2F7296-04BD-4E68-B213-E5A560791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1B3508-4FEA-4928-BB10-40BF8E2BB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B8EE-A3D2-4ADF-8A73-34F7A81AD676}" type="datetimeFigureOut">
              <a:rPr lang="en-IN" smtClean="0"/>
              <a:pPr/>
              <a:t>25-06-2022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36AC31-2238-4D57-B3E3-288CEFA7B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D80DDA-72E3-4F80-A1C7-5A19DECA3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6FB-4D5A-4236-95EE-555BC89C9B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0196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E483F1-D3CC-453D-8C70-2D3A6D3BC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6A1D75-BAC1-4858-831B-6EFEC1C597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9906A1B-4EB8-4A14-8272-DDF960D092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C887AF0-D67E-4189-9242-5F7E5CC7A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B8EE-A3D2-4ADF-8A73-34F7A81AD676}" type="datetimeFigureOut">
              <a:rPr lang="en-IN" smtClean="0"/>
              <a:pPr/>
              <a:t>25-06-2022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4A0953A-BC4E-44C3-83AF-14D23DFF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E7167A2-465C-4A92-91D2-C19D3486B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6FB-4D5A-4236-95EE-555BC89C9B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0618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0DCB1B-69E1-49F4-BCE7-FE009B709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5235979-F91B-4211-8F23-7BC4C7464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4E33038-16F2-400E-AF0A-4C5F0AEB76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3AD04EC-2050-4BE1-BEF4-7C5440B62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97E9C28-CF01-4488-877D-88D0E1680F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2611821-A657-4727-A214-D356C5A01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B8EE-A3D2-4ADF-8A73-34F7A81AD676}" type="datetimeFigureOut">
              <a:rPr lang="en-IN" smtClean="0"/>
              <a:pPr/>
              <a:t>25-06-2022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0D7C382-E210-4962-AB38-734BE2325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2AE4C88-2345-44E9-8406-537B722CE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6FB-4D5A-4236-95EE-555BC89C9B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7189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D563AA-728E-4DF3-B100-E3506D4B4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A0DE409-8876-4159-AB36-EF7BDB9D4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B8EE-A3D2-4ADF-8A73-34F7A81AD676}" type="datetimeFigureOut">
              <a:rPr lang="en-IN" smtClean="0"/>
              <a:pPr/>
              <a:t>25-06-2022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7069549-E7F0-4158-BF87-DEDD5B737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F4511EF-C5CC-45A7-B6EB-FA54A4A13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6FB-4D5A-4236-95EE-555BC89C9B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13959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9A17696-1428-4AE8-A265-6E1F53EB8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B8EE-A3D2-4ADF-8A73-34F7A81AD676}" type="datetimeFigureOut">
              <a:rPr lang="en-IN" smtClean="0"/>
              <a:pPr/>
              <a:t>25-06-2022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946EFE9-70ED-4D41-B886-FD43E0EC3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42F9708-56B3-4774-A65C-00F8D2E49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6FB-4D5A-4236-95EE-555BC89C9B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96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9B3770-3A7B-4F8C-99AA-E006CF835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6E93DC-A890-49DC-9E37-2FA611B22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FF5EC4D-C0C1-47C4-B22E-93BE51904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5324020-67EE-4E90-9188-D62F8BC5C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B8EE-A3D2-4ADF-8A73-34F7A81AD676}" type="datetimeFigureOut">
              <a:rPr lang="en-IN" smtClean="0"/>
              <a:pPr/>
              <a:t>25-06-2022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80D8D96-5DAC-40E8-B35D-9D25681DA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5B27AB-0BC3-4099-BB80-0CEA356E2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6FB-4D5A-4236-95EE-555BC89C9B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68288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D081F0-0AD0-4A5D-AB6A-FC0501D11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D5FC4BF-C40F-43DC-AAF8-BB48AC6BF9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020F0A4-3F42-489C-BD22-D51D09401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33C667-ECDA-47FE-BE2E-B112EC525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B8EE-A3D2-4ADF-8A73-34F7A81AD676}" type="datetimeFigureOut">
              <a:rPr lang="en-IN" smtClean="0"/>
              <a:pPr/>
              <a:t>25-06-2022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DDA5DC7-EB6A-499F-855A-8948BB0E8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EB2930D-6185-4EEA-9DB9-9A0E69038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9A6FB-4D5A-4236-95EE-555BC89C9B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1264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B568D59-F279-4B5C-AF87-58F968D03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30E875A-ABDB-4AD7-AD05-845A4E378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98C16C9-72DA-4801-9693-4FF100CD60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AB8EE-A3D2-4ADF-8A73-34F7A81AD676}" type="datetimeFigureOut">
              <a:rPr lang="en-IN" smtClean="0"/>
              <a:pPr/>
              <a:t>25-06-2022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A84073-9D5F-4768-93E4-993B8B2BD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47FA2A-D9DE-4F0F-9EBA-1116C0C7C1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9A6FB-4D5A-4236-95EE-555BC89C9B3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7194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68798E89-C801-4F53-8092-072A78F5B0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17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Quantification/ </a:t>
            </a:r>
            <a:r>
              <a:rPr lang="en-US" dirty="0" err="1"/>
              <a:t>মাণক</a:t>
            </a:r>
            <a:r>
              <a:rPr lang="en-US" dirty="0"/>
              <a:t> </a:t>
            </a:r>
            <a:r>
              <a:rPr lang="en-US" dirty="0" err="1"/>
              <a:t>তত্ব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B1843C7E-1368-4699-BEC9-9C7D42E391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33734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DBFB24-1A41-42ED-B839-3872C346B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Quantification/ </a:t>
            </a:r>
            <a:r>
              <a:rPr lang="en-US" dirty="0" err="1"/>
              <a:t>মাণক</a:t>
            </a:r>
            <a:r>
              <a:rPr lang="en-US" dirty="0"/>
              <a:t> </a:t>
            </a:r>
            <a:r>
              <a:rPr lang="en-US" dirty="0" err="1"/>
              <a:t>তত্ব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906C18-A53C-463A-B50A-063A3AF3C02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~[(x) Mx] </a:t>
                </a:r>
                <a:r>
                  <a:rPr lang="en-US" dirty="0">
                    <a:sym typeface="Symbol" panose="05050102010706020507" pitchFamily="18" charset="2"/>
                  </a:rPr>
                  <a:t>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dirty="0"/>
                  <a:t>x) ~Mx</a:t>
                </a:r>
              </a:p>
              <a:p>
                <a:r>
                  <a:rPr lang="en-US" dirty="0"/>
                  <a:t>(x) Mx </a:t>
                </a:r>
                <a:r>
                  <a:rPr lang="en-US" dirty="0">
                    <a:sym typeface="Symbol" panose="05050102010706020507" pitchFamily="18" charset="2"/>
                  </a:rPr>
                  <a:t></a:t>
                </a:r>
                <a:r>
                  <a:rPr lang="en-US" dirty="0"/>
                  <a:t> ~[(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dirty="0"/>
                  <a:t>x) </a:t>
                </a:r>
                <a:r>
                  <a:rPr lang="en-US"/>
                  <a:t>~Mx]</a:t>
                </a:r>
                <a:endParaRPr lang="en-US" dirty="0"/>
              </a:p>
              <a:p>
                <a:r>
                  <a:rPr lang="en-US" dirty="0" err="1"/>
                  <a:t>কোন</a:t>
                </a:r>
                <a:r>
                  <a:rPr lang="en-US" dirty="0"/>
                  <a:t/>
                </a:r>
                <a:r>
                  <a:rPr lang="en-US" dirty="0" err="1"/>
                  <a:t>কিছুই</a:t>
                </a:r>
                <a:r>
                  <a:rPr lang="en-US" dirty="0"/>
                  <a:t/>
                </a:r>
                <a:r>
                  <a:rPr lang="en-US" dirty="0" err="1"/>
                  <a:t>মরণশীল</a:t>
                </a:r>
                <a:r>
                  <a:rPr lang="en-US" dirty="0"/>
                  <a:t/>
                </a:r>
                <a:r>
                  <a:rPr lang="en-US" dirty="0" err="1"/>
                  <a:t>নয়</a:t>
                </a:r>
                <a:r>
                  <a:rPr lang="en-US" dirty="0"/>
                  <a:t/>
                </a:r>
              </a:p>
              <a:p>
                <a:r>
                  <a:rPr lang="en-US" dirty="0"/>
                  <a:t>(x) ~Mx  </a:t>
                </a:r>
              </a:p>
              <a:p>
                <a:r>
                  <a:rPr lang="en-US" dirty="0" err="1"/>
                  <a:t>এর</a:t>
                </a:r>
                <a:r>
                  <a:rPr lang="en-US" dirty="0"/>
                  <a:t/>
                </a:r>
                <a:r>
                  <a:rPr lang="en-US" dirty="0" err="1"/>
                  <a:t>বিরুদ্ধ</a:t>
                </a:r>
                <a:r>
                  <a:rPr lang="en-US" dirty="0"/>
                  <a:t/>
                </a:r>
                <a:r>
                  <a:rPr lang="en-US" dirty="0" err="1"/>
                  <a:t>বচন</a:t>
                </a:r>
                <a:r>
                  <a:rPr lang="en-US" dirty="0"/>
                  <a:t/>
                </a:r>
                <a:r>
                  <a:rPr lang="as-IN" dirty="0"/>
                  <a:t>ঃ</a:t>
                </a:r>
                <a:r>
                  <a:rPr lang="en-US" dirty="0"/>
                  <a:t/>
                </a:r>
                <a:r>
                  <a:rPr lang="en-US" dirty="0" err="1"/>
                  <a:t>কোন</a:t>
                </a:r>
                <a:r>
                  <a:rPr lang="en-US" dirty="0"/>
                  <a:t/>
                </a:r>
                <a:r>
                  <a:rPr lang="en-US" dirty="0" err="1"/>
                  <a:t>কোন</a:t>
                </a:r>
                <a:r>
                  <a:rPr lang="en-US" dirty="0"/>
                  <a:t/>
                </a:r>
                <a:r>
                  <a:rPr lang="en-US" dirty="0" err="1"/>
                  <a:t>বস্তু</a:t>
                </a:r>
                <a:r>
                  <a:rPr lang="en-US" dirty="0"/>
                  <a:t/>
                </a:r>
                <a:r>
                  <a:rPr lang="en-US" dirty="0" err="1"/>
                  <a:t>হয়</a:t>
                </a:r>
                <a:r>
                  <a:rPr lang="en-US" dirty="0"/>
                  <a:t/>
                </a:r>
                <a:r>
                  <a:rPr lang="en-US" dirty="0" err="1"/>
                  <a:t>মরণশীল</a:t>
                </a:r>
                <a:endParaRPr lang="en-US" dirty="0"/>
              </a:p>
              <a:p>
                <a:r>
                  <a:rPr lang="en-US" dirty="0"/>
                  <a:t>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dirty="0"/>
                  <a:t>x) Mx</a:t>
                </a:r>
              </a:p>
              <a:p>
                <a:r>
                  <a:rPr lang="en-US" dirty="0"/>
                  <a:t>~(x)~Mx </a:t>
                </a:r>
                <a:r>
                  <a:rPr lang="en-US" dirty="0">
                    <a:sym typeface="Symbol" panose="05050102010706020507" pitchFamily="18" charset="2"/>
                  </a:rPr>
                  <a:t>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dirty="0"/>
                  <a:t>x) Mx</a:t>
                </a:r>
              </a:p>
              <a:p>
                <a:r>
                  <a:rPr lang="en-US" dirty="0"/>
                  <a:t>(x)~Mx </a:t>
                </a:r>
                <a:r>
                  <a:rPr lang="en-US" dirty="0">
                    <a:sym typeface="Symbol" panose="05050102010706020507" pitchFamily="18" charset="2"/>
                  </a:rPr>
                  <a:t></a:t>
                </a:r>
                <a:r>
                  <a:rPr lang="en-US" dirty="0"/>
                  <a:t> ~(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dirty="0"/>
                  <a:t>x) Mx </a:t>
                </a:r>
                <a:endParaRPr lang="en-IN" dirty="0"/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61906C18-A53C-463A-B50A-063A3AF3C0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71668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185240-894F-4779-974E-35151833B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Quantification/ </a:t>
            </a:r>
            <a:r>
              <a:rPr lang="en-US" dirty="0" err="1"/>
              <a:t>মাণক</a:t>
            </a:r>
            <a:r>
              <a:rPr lang="en-US" dirty="0"/>
              <a:t> </a:t>
            </a:r>
            <a:r>
              <a:rPr lang="en-US" dirty="0" err="1"/>
              <a:t>তত্ব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6C5E7E-23C4-4439-A779-650739D66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মাণক</a:t>
            </a:r>
            <a:r>
              <a:rPr lang="en-US" dirty="0"/>
              <a:t> </a:t>
            </a:r>
            <a:r>
              <a:rPr lang="en-US" dirty="0" err="1"/>
              <a:t>রুপান্তরের</a:t>
            </a:r>
            <a:r>
              <a:rPr lang="en-US" dirty="0"/>
              <a:t> </a:t>
            </a:r>
            <a:r>
              <a:rPr lang="en-US" dirty="0" err="1"/>
              <a:t>বিধি</a:t>
            </a:r>
            <a:r>
              <a:rPr lang="en-US" dirty="0"/>
              <a:t> ঃ</a:t>
            </a:r>
            <a:endParaRPr lang="en-IN" dirty="0"/>
          </a:p>
          <a:p>
            <a:pPr algn="ctr"/>
            <a:r>
              <a:rPr lang="en-US" dirty="0"/>
              <a:t>(x) </a:t>
            </a:r>
            <a:r>
              <a:rPr lang="en-US" dirty="0">
                <a:sym typeface="Symbol" panose="05050102010706020507" pitchFamily="18" charset="2"/>
              </a:rPr>
              <a:t></a:t>
            </a:r>
            <a:r>
              <a:rPr lang="en-US" dirty="0"/>
              <a:t> ~(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x)~</a:t>
            </a:r>
          </a:p>
          <a:p>
            <a:pPr algn="ctr"/>
            <a:endParaRPr lang="en-IN" dirty="0"/>
          </a:p>
          <a:p>
            <a:pPr algn="ctr"/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x) </a:t>
            </a:r>
            <a:r>
              <a:rPr lang="en-US" dirty="0">
                <a:sym typeface="Symbol" panose="05050102010706020507" pitchFamily="18" charset="2"/>
              </a:rPr>
              <a:t></a:t>
            </a:r>
            <a:r>
              <a:rPr lang="en-US" dirty="0"/>
              <a:t> ~(x)~</a:t>
            </a:r>
          </a:p>
          <a:p>
            <a:pPr algn="ctr"/>
            <a:endParaRPr lang="en-IN" dirty="0"/>
          </a:p>
          <a:p>
            <a:pPr algn="ctr"/>
            <a:r>
              <a:rPr lang="en-US" dirty="0"/>
              <a:t>(x)~ </a:t>
            </a:r>
            <a:r>
              <a:rPr lang="en-US" dirty="0">
                <a:sym typeface="Symbol" panose="05050102010706020507" pitchFamily="18" charset="2"/>
              </a:rPr>
              <a:t></a:t>
            </a:r>
            <a:r>
              <a:rPr lang="en-US" dirty="0"/>
              <a:t> ~(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x)</a:t>
            </a:r>
          </a:p>
          <a:p>
            <a:pPr algn="ctr"/>
            <a:endParaRPr lang="en-IN" dirty="0"/>
          </a:p>
          <a:p>
            <a:pPr algn="ctr"/>
            <a:r>
              <a:rPr lang="en-US" dirty="0"/>
              <a:t>(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x)~ </a:t>
            </a:r>
            <a:r>
              <a:rPr lang="en-US" dirty="0">
                <a:sym typeface="Symbol" panose="05050102010706020507" pitchFamily="18" charset="2"/>
              </a:rPr>
              <a:t></a:t>
            </a:r>
            <a:r>
              <a:rPr lang="en-US" dirty="0"/>
              <a:t> ~(x)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3719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6D911B-AC6C-45F8-B1D7-9AA30C928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Quantification/ </a:t>
            </a:r>
            <a:r>
              <a:rPr lang="en-US" dirty="0" err="1"/>
              <a:t>মাণক</a:t>
            </a:r>
            <a:r>
              <a:rPr lang="en-US" dirty="0"/>
              <a:t> </a:t>
            </a:r>
            <a:r>
              <a:rPr lang="en-US" dirty="0" err="1"/>
              <a:t>তত্ব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22DD4A-E63F-4E52-8B15-AC84ADC2A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মনুষ্যত্ব</a:t>
            </a:r>
            <a:r>
              <a:rPr lang="en-US" dirty="0"/>
              <a:t> M,  </a:t>
            </a:r>
            <a:r>
              <a:rPr lang="en-US" dirty="0" err="1"/>
              <a:t>পূর্ণতা</a:t>
            </a:r>
            <a:r>
              <a:rPr lang="en-US" dirty="0"/>
              <a:t>  P</a:t>
            </a:r>
            <a:endParaRPr lang="en-IN" dirty="0"/>
          </a:p>
          <a:p>
            <a:r>
              <a:rPr lang="en-US" dirty="0"/>
              <a:t>A (</a:t>
            </a:r>
            <a:r>
              <a:rPr lang="en-US" dirty="0" err="1"/>
              <a:t>সব</a:t>
            </a:r>
            <a:r>
              <a:rPr lang="en-US" dirty="0"/>
              <a:t> </a:t>
            </a:r>
            <a:r>
              <a:rPr lang="en-US" dirty="0" err="1"/>
              <a:t>মানুষ</a:t>
            </a:r>
            <a:r>
              <a:rPr lang="en-US" dirty="0"/>
              <a:t> </a:t>
            </a:r>
            <a:r>
              <a:rPr lang="en-US" dirty="0" err="1"/>
              <a:t>হয়</a:t>
            </a:r>
            <a:r>
              <a:rPr lang="en-US" dirty="0"/>
              <a:t> </a:t>
            </a:r>
            <a:r>
              <a:rPr lang="en-US" dirty="0" err="1"/>
              <a:t>পূর্ণ</a:t>
            </a:r>
            <a:r>
              <a:rPr lang="en-US" dirty="0"/>
              <a:t>)   (x) (Mx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Px)</a:t>
            </a:r>
          </a:p>
          <a:p>
            <a:endParaRPr lang="en-US" dirty="0"/>
          </a:p>
          <a:p>
            <a:r>
              <a:rPr lang="en-US" dirty="0"/>
              <a:t>E (</a:t>
            </a:r>
            <a:r>
              <a:rPr lang="en-US" dirty="0" err="1"/>
              <a:t>কোন</a:t>
            </a:r>
            <a:r>
              <a:rPr lang="en-US" dirty="0"/>
              <a:t> </a:t>
            </a:r>
            <a:r>
              <a:rPr lang="en-US" dirty="0" err="1"/>
              <a:t>মানুষ</a:t>
            </a:r>
            <a:r>
              <a:rPr lang="en-US" dirty="0"/>
              <a:t> </a:t>
            </a:r>
            <a:r>
              <a:rPr lang="en-US" dirty="0" err="1"/>
              <a:t>নয়</a:t>
            </a:r>
            <a:r>
              <a:rPr lang="en-US" dirty="0"/>
              <a:t> </a:t>
            </a:r>
            <a:r>
              <a:rPr lang="en-US" dirty="0" err="1"/>
              <a:t>পূর্ণ</a:t>
            </a:r>
            <a:r>
              <a:rPr lang="en-US" dirty="0"/>
              <a:t>)   (x) (Mx 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~Px)</a:t>
            </a:r>
          </a:p>
          <a:p>
            <a:endParaRPr lang="en-IN" dirty="0"/>
          </a:p>
          <a:p>
            <a:r>
              <a:rPr lang="en-US" dirty="0"/>
              <a:t>I (</a:t>
            </a:r>
            <a:r>
              <a:rPr lang="en-US" dirty="0" err="1"/>
              <a:t>কোন</a:t>
            </a:r>
            <a:r>
              <a:rPr lang="en-US" dirty="0"/>
              <a:t> </a:t>
            </a:r>
            <a:r>
              <a:rPr lang="en-US" dirty="0" err="1"/>
              <a:t>কোন</a:t>
            </a:r>
            <a:r>
              <a:rPr lang="en-US" dirty="0"/>
              <a:t> </a:t>
            </a:r>
            <a:r>
              <a:rPr lang="en-US" dirty="0" err="1"/>
              <a:t>মানুষ</a:t>
            </a:r>
            <a:r>
              <a:rPr lang="en-US" dirty="0"/>
              <a:t> </a:t>
            </a:r>
            <a:r>
              <a:rPr lang="en-US" dirty="0" err="1"/>
              <a:t>হয়</a:t>
            </a:r>
            <a:r>
              <a:rPr lang="en-US" dirty="0"/>
              <a:t> </a:t>
            </a:r>
            <a:r>
              <a:rPr lang="en-US" dirty="0" err="1"/>
              <a:t>পূর্ণ</a:t>
            </a:r>
            <a:r>
              <a:rPr lang="en-US" dirty="0"/>
              <a:t> )    (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x) (Mx . Px)</a:t>
            </a:r>
          </a:p>
          <a:p>
            <a:endParaRPr lang="en-IN" dirty="0"/>
          </a:p>
          <a:p>
            <a:r>
              <a:rPr lang="en-US" dirty="0"/>
              <a:t>O (</a:t>
            </a:r>
            <a:r>
              <a:rPr lang="en-US" dirty="0" err="1"/>
              <a:t>কোন</a:t>
            </a:r>
            <a:r>
              <a:rPr lang="en-US" dirty="0"/>
              <a:t> </a:t>
            </a:r>
            <a:r>
              <a:rPr lang="en-US" dirty="0" err="1"/>
              <a:t>কোন</a:t>
            </a:r>
            <a:r>
              <a:rPr lang="en-US" dirty="0"/>
              <a:t> </a:t>
            </a:r>
            <a:r>
              <a:rPr lang="en-US" dirty="0" err="1"/>
              <a:t>মানুষ</a:t>
            </a:r>
            <a:r>
              <a:rPr lang="en-US" dirty="0"/>
              <a:t> </a:t>
            </a:r>
            <a:r>
              <a:rPr lang="en-US" dirty="0" err="1"/>
              <a:t>নয়</a:t>
            </a:r>
            <a:r>
              <a:rPr lang="en-US" dirty="0"/>
              <a:t> </a:t>
            </a:r>
            <a:r>
              <a:rPr lang="en-US" dirty="0" err="1"/>
              <a:t>পূর্ণ</a:t>
            </a:r>
            <a:r>
              <a:rPr lang="en-US" dirty="0"/>
              <a:t> )   (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x) (Mx . ~Px)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164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AFDE32-F1A3-4C53-B3A7-6EA8CC76E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Quantification/ </a:t>
            </a:r>
            <a:r>
              <a:rPr lang="en-US" dirty="0" err="1"/>
              <a:t>মাণক</a:t>
            </a:r>
            <a:r>
              <a:rPr lang="en-US" dirty="0"/>
              <a:t> </a:t>
            </a:r>
            <a:r>
              <a:rPr lang="en-US" dirty="0" err="1"/>
              <a:t>তত্ব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808DE0-7A6A-4F23-BFA3-C2F30AD7C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গোলাপ</a:t>
            </a:r>
            <a:r>
              <a:rPr lang="en-US" dirty="0"/>
              <a:t> </a:t>
            </a:r>
            <a:r>
              <a:rPr lang="en-US" dirty="0" err="1"/>
              <a:t>হয়</a:t>
            </a:r>
            <a:r>
              <a:rPr lang="en-US" dirty="0"/>
              <a:t> </a:t>
            </a:r>
            <a:r>
              <a:rPr lang="en-US" dirty="0" err="1"/>
              <a:t>ফুল</a:t>
            </a:r>
            <a:endParaRPr lang="en-IN" dirty="0"/>
          </a:p>
          <a:p>
            <a:r>
              <a:rPr lang="en-US" dirty="0"/>
              <a:t>(x) (</a:t>
            </a:r>
            <a:r>
              <a:rPr lang="en-US" dirty="0" err="1"/>
              <a:t>Gx</a:t>
            </a:r>
            <a:r>
              <a:rPr lang="en-US" dirty="0" err="1">
                <a:sym typeface="Symbol" panose="05050102010706020507" pitchFamily="18" charset="2"/>
              </a:rPr>
              <a:t></a:t>
            </a:r>
            <a:r>
              <a:rPr lang="en-US" dirty="0" err="1"/>
              <a:t>Fx</a:t>
            </a:r>
            <a:r>
              <a:rPr lang="en-US" dirty="0"/>
              <a:t>)</a:t>
            </a:r>
          </a:p>
          <a:p>
            <a:endParaRPr lang="en-IN" dirty="0"/>
          </a:p>
          <a:p>
            <a:r>
              <a:rPr lang="en-US" dirty="0" err="1"/>
              <a:t>রিভা</a:t>
            </a:r>
            <a:r>
              <a:rPr lang="en-US" dirty="0"/>
              <a:t> </a:t>
            </a:r>
            <a:r>
              <a:rPr lang="en-US" dirty="0" err="1"/>
              <a:t>মেয়ে</a:t>
            </a:r>
            <a:endParaRPr lang="en-IN" dirty="0"/>
          </a:p>
          <a:p>
            <a:r>
              <a:rPr lang="en-US" dirty="0" err="1"/>
              <a:t>Mr</a:t>
            </a:r>
            <a:endParaRPr lang="en-US" dirty="0"/>
          </a:p>
          <a:p>
            <a:endParaRPr lang="en-IN" dirty="0"/>
          </a:p>
          <a:p>
            <a:r>
              <a:rPr lang="en-US" dirty="0" err="1"/>
              <a:t>উমা</a:t>
            </a:r>
            <a:r>
              <a:rPr lang="en-US" dirty="0"/>
              <a:t> </a:t>
            </a:r>
            <a:r>
              <a:rPr lang="en-US" dirty="0" err="1"/>
              <a:t>নয়</a:t>
            </a:r>
            <a:r>
              <a:rPr lang="en-US" dirty="0"/>
              <a:t> </a:t>
            </a:r>
            <a:r>
              <a:rPr lang="en-US" dirty="0" err="1"/>
              <a:t>ছাত্র</a:t>
            </a:r>
            <a:endParaRPr lang="en-IN" dirty="0"/>
          </a:p>
          <a:p>
            <a:r>
              <a:rPr lang="en-US" dirty="0"/>
              <a:t>~Cu 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99596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4B2B45-AE75-495E-9E79-D60805BB5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Quantification/ </a:t>
            </a:r>
            <a:r>
              <a:rPr lang="en-US" dirty="0" err="1"/>
              <a:t>মাণক</a:t>
            </a:r>
            <a:r>
              <a:rPr lang="en-US" dirty="0"/>
              <a:t> </a:t>
            </a:r>
            <a:r>
              <a:rPr lang="en-US" dirty="0" err="1"/>
              <a:t>তত্ব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90C0B2-20BA-400A-8F29-92AE5C8AB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দার্শনিকরাই</a:t>
            </a:r>
            <a:r>
              <a:rPr lang="en-US" dirty="0"/>
              <a:t> </a:t>
            </a:r>
            <a:r>
              <a:rPr lang="en-US" dirty="0" err="1"/>
              <a:t>কেবল</a:t>
            </a:r>
            <a:r>
              <a:rPr lang="en-US" dirty="0"/>
              <a:t> </a:t>
            </a:r>
            <a:r>
              <a:rPr lang="en-US" dirty="0" err="1"/>
              <a:t>যুক্তিবাদী</a:t>
            </a:r>
            <a:r>
              <a:rPr lang="en-US" dirty="0"/>
              <a:t> </a:t>
            </a:r>
            <a:r>
              <a:rPr lang="en-US" dirty="0" err="1"/>
              <a:t>হয়</a:t>
            </a:r>
            <a:endParaRPr lang="en-IN" dirty="0"/>
          </a:p>
          <a:p>
            <a:r>
              <a:rPr lang="en-US" dirty="0"/>
              <a:t>(x) (</a:t>
            </a:r>
            <a:r>
              <a:rPr lang="en-US" dirty="0" err="1"/>
              <a:t>Yx</a:t>
            </a:r>
            <a:r>
              <a:rPr lang="en-US" dirty="0" err="1">
                <a:sym typeface="Symbol" panose="05050102010706020507" pitchFamily="18" charset="2"/>
              </a:rPr>
              <a:t></a:t>
            </a:r>
            <a:r>
              <a:rPr lang="en-US" dirty="0" err="1"/>
              <a:t>Dx</a:t>
            </a:r>
            <a:r>
              <a:rPr lang="en-US" dirty="0"/>
              <a:t>)</a:t>
            </a:r>
          </a:p>
          <a:p>
            <a:endParaRPr lang="en-IN" dirty="0"/>
          </a:p>
          <a:p>
            <a:r>
              <a:rPr lang="en-US" dirty="0" err="1"/>
              <a:t>ছাত্রীরা</a:t>
            </a:r>
            <a:r>
              <a:rPr lang="en-US" dirty="0"/>
              <a:t> </a:t>
            </a:r>
            <a:r>
              <a:rPr lang="en-US" dirty="0" err="1"/>
              <a:t>কখনই</a:t>
            </a:r>
            <a:r>
              <a:rPr lang="en-US" dirty="0"/>
              <a:t> </a:t>
            </a:r>
            <a:r>
              <a:rPr lang="en-US" dirty="0" err="1"/>
              <a:t>মিথ্যা</a:t>
            </a:r>
            <a:r>
              <a:rPr lang="en-US" dirty="0"/>
              <a:t> </a:t>
            </a:r>
            <a:r>
              <a:rPr lang="en-US" dirty="0" err="1"/>
              <a:t>কথা</a:t>
            </a:r>
            <a:r>
              <a:rPr lang="en-US" dirty="0"/>
              <a:t> </a:t>
            </a:r>
            <a:r>
              <a:rPr lang="en-US" dirty="0" err="1"/>
              <a:t>বলে</a:t>
            </a:r>
            <a:r>
              <a:rPr lang="en-US" dirty="0"/>
              <a:t> </a:t>
            </a:r>
            <a:r>
              <a:rPr lang="en-US" dirty="0" err="1"/>
              <a:t>না</a:t>
            </a:r>
            <a:endParaRPr lang="en-IN" dirty="0"/>
          </a:p>
          <a:p>
            <a:r>
              <a:rPr lang="en-US" dirty="0"/>
              <a:t>(x) (</a:t>
            </a:r>
            <a:r>
              <a:rPr lang="en-US" dirty="0" err="1"/>
              <a:t>Cx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~Mx)</a:t>
            </a:r>
          </a:p>
          <a:p>
            <a:endParaRPr lang="en-IN" dirty="0"/>
          </a:p>
          <a:p>
            <a:r>
              <a:rPr lang="en-US" dirty="0" err="1"/>
              <a:t>কোন</a:t>
            </a:r>
            <a:r>
              <a:rPr lang="en-US" dirty="0"/>
              <a:t> </a:t>
            </a:r>
            <a:r>
              <a:rPr lang="en-US" dirty="0" err="1"/>
              <a:t>কিছুই</a:t>
            </a:r>
            <a:r>
              <a:rPr lang="en-US" dirty="0"/>
              <a:t> </a:t>
            </a:r>
            <a:r>
              <a:rPr lang="en-US" dirty="0" err="1"/>
              <a:t>নিরাপদ</a:t>
            </a:r>
            <a:r>
              <a:rPr lang="en-US" dirty="0"/>
              <a:t> ও </a:t>
            </a:r>
            <a:r>
              <a:rPr lang="en-US" dirty="0" err="1"/>
              <a:t>উত্তেজক</a:t>
            </a:r>
            <a:r>
              <a:rPr lang="en-US" dirty="0"/>
              <a:t> </a:t>
            </a:r>
            <a:r>
              <a:rPr lang="en-US" dirty="0" err="1"/>
              <a:t>উভয়ই</a:t>
            </a:r>
            <a:r>
              <a:rPr lang="en-US" dirty="0"/>
              <a:t> </a:t>
            </a:r>
            <a:r>
              <a:rPr lang="en-US" dirty="0" err="1"/>
              <a:t>নয়</a:t>
            </a:r>
            <a:endParaRPr lang="en-IN" dirty="0"/>
          </a:p>
          <a:p>
            <a:r>
              <a:rPr lang="en-US" dirty="0"/>
              <a:t>(x) (</a:t>
            </a:r>
            <a:r>
              <a:rPr lang="en-US" dirty="0" err="1"/>
              <a:t>Sx</a:t>
            </a:r>
            <a:r>
              <a:rPr lang="en-US" dirty="0">
                <a:sym typeface="Symbol" panose="05050102010706020507" pitchFamily="18" charset="2"/>
              </a:rPr>
              <a:t></a:t>
            </a:r>
            <a:r>
              <a:rPr lang="en-US" dirty="0"/>
              <a:t> ~Ex)</a:t>
            </a:r>
            <a:endParaRPr lang="en-IN" dirty="0"/>
          </a:p>
          <a:p>
            <a:r>
              <a:rPr lang="en-US" dirty="0"/>
              <a:t>Or (x) ~(</a:t>
            </a:r>
            <a:r>
              <a:rPr lang="en-US" dirty="0" err="1"/>
              <a:t>Sx</a:t>
            </a:r>
            <a:r>
              <a:rPr lang="en-US" dirty="0"/>
              <a:t> . Ex) 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1394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BE8ADC-1D7B-4BCE-AF5E-92D5F4047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Quantification/ </a:t>
            </a:r>
            <a:r>
              <a:rPr lang="en-US" dirty="0" err="1"/>
              <a:t>মাণক</a:t>
            </a:r>
            <a:r>
              <a:rPr lang="en-US" dirty="0"/>
              <a:t> </a:t>
            </a:r>
            <a:r>
              <a:rPr lang="en-US" dirty="0" err="1"/>
              <a:t>তত্ব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0AE788-6E9F-42B2-8E50-34AB18496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বৈধতা</a:t>
            </a:r>
            <a:r>
              <a:rPr lang="en-US" dirty="0"/>
              <a:t> / </a:t>
            </a:r>
            <a:r>
              <a:rPr lang="en-US" dirty="0" err="1"/>
              <a:t>অবৈধতা</a:t>
            </a:r>
            <a:r>
              <a:rPr lang="en-US" dirty="0"/>
              <a:t> </a:t>
            </a:r>
            <a:r>
              <a:rPr lang="en-US" dirty="0" err="1"/>
              <a:t>নির্ণয়</a:t>
            </a:r>
            <a:r>
              <a:rPr lang="en-US" dirty="0"/>
              <a:t> –</a:t>
            </a:r>
          </a:p>
          <a:p>
            <a:r>
              <a:rPr lang="en-US" dirty="0" err="1"/>
              <a:t>প্রচলিত</a:t>
            </a:r>
            <a:r>
              <a:rPr lang="en-US" dirty="0"/>
              <a:t> </a:t>
            </a:r>
            <a:r>
              <a:rPr lang="en-US" dirty="0" err="1"/>
              <a:t>পদ্ধতির</a:t>
            </a:r>
            <a:r>
              <a:rPr lang="en-US" dirty="0"/>
              <a:t> </a:t>
            </a:r>
            <a:r>
              <a:rPr lang="en-US" dirty="0" err="1"/>
              <a:t>সীমাবদ্ধতা</a:t>
            </a:r>
            <a:r>
              <a:rPr lang="en-US" dirty="0"/>
              <a:t> – </a:t>
            </a:r>
            <a:r>
              <a:rPr lang="en-US" dirty="0" err="1"/>
              <a:t>কেবল</a:t>
            </a:r>
            <a:r>
              <a:rPr lang="en-US" dirty="0"/>
              <a:t> </a:t>
            </a:r>
            <a:r>
              <a:rPr lang="en-US" dirty="0" err="1"/>
              <a:t>সেই</a:t>
            </a:r>
            <a:r>
              <a:rPr lang="en-US" dirty="0"/>
              <a:t> </a:t>
            </a:r>
            <a:r>
              <a:rPr lang="en-US" dirty="0" err="1"/>
              <a:t>ধরণের</a:t>
            </a:r>
            <a:r>
              <a:rPr lang="en-US" dirty="0"/>
              <a:t> </a:t>
            </a:r>
            <a:r>
              <a:rPr lang="en-US" dirty="0" err="1"/>
              <a:t>যুক্তি</a:t>
            </a:r>
            <a:r>
              <a:rPr lang="en-US" dirty="0"/>
              <a:t> </a:t>
            </a:r>
            <a:r>
              <a:rPr lang="en-US" dirty="0" err="1"/>
              <a:t>যেখানে</a:t>
            </a:r>
            <a:r>
              <a:rPr lang="en-US" dirty="0"/>
              <a:t> </a:t>
            </a:r>
            <a:r>
              <a:rPr lang="en-US" dirty="0" err="1"/>
              <a:t>অন্তত</a:t>
            </a:r>
            <a:r>
              <a:rPr lang="en-US" dirty="0"/>
              <a:t> </a:t>
            </a:r>
            <a:r>
              <a:rPr lang="en-US" dirty="0" err="1"/>
              <a:t>একটা</a:t>
            </a:r>
            <a:r>
              <a:rPr lang="en-US" dirty="0"/>
              <a:t> </a:t>
            </a:r>
            <a:r>
              <a:rPr lang="en-US" dirty="0" err="1"/>
              <a:t>যৌগিক</a:t>
            </a:r>
            <a:r>
              <a:rPr lang="en-US" dirty="0"/>
              <a:t> </a:t>
            </a:r>
            <a:r>
              <a:rPr lang="en-US" dirty="0" err="1"/>
              <a:t>বচন</a:t>
            </a:r>
            <a:r>
              <a:rPr lang="en-US" dirty="0"/>
              <a:t> </a:t>
            </a:r>
            <a:r>
              <a:rPr lang="en-US" dirty="0" err="1"/>
              <a:t>থাকে</a:t>
            </a:r>
            <a:r>
              <a:rPr lang="en-US" dirty="0"/>
              <a:t>।</a:t>
            </a:r>
          </a:p>
          <a:p>
            <a:r>
              <a:rPr lang="en-US" dirty="0" err="1"/>
              <a:t>কিন্তু</a:t>
            </a:r>
            <a:r>
              <a:rPr lang="en-US" dirty="0"/>
              <a:t> </a:t>
            </a:r>
            <a:r>
              <a:rPr lang="en-US" dirty="0" err="1"/>
              <a:t>এমন</a:t>
            </a:r>
            <a:r>
              <a:rPr lang="en-US" dirty="0"/>
              <a:t> </a:t>
            </a:r>
            <a:r>
              <a:rPr lang="en-US" dirty="0" err="1"/>
              <a:t>যুক্তি</a:t>
            </a:r>
            <a:r>
              <a:rPr lang="en-US" dirty="0"/>
              <a:t> </a:t>
            </a:r>
            <a:r>
              <a:rPr lang="en-US" dirty="0" err="1"/>
              <a:t>যেখানে</a:t>
            </a:r>
            <a:r>
              <a:rPr lang="en-US" dirty="0"/>
              <a:t> </a:t>
            </a:r>
            <a:r>
              <a:rPr lang="en-US" dirty="0" err="1"/>
              <a:t>কোনো</a:t>
            </a:r>
            <a:r>
              <a:rPr lang="en-US" dirty="0"/>
              <a:t> </a:t>
            </a:r>
            <a:r>
              <a:rPr lang="en-US" dirty="0" err="1"/>
              <a:t>যৌগিক</a:t>
            </a:r>
            <a:r>
              <a:rPr lang="en-US" dirty="0"/>
              <a:t> </a:t>
            </a:r>
            <a:r>
              <a:rPr lang="en-US" dirty="0" err="1"/>
              <a:t>বচন</a:t>
            </a:r>
            <a:r>
              <a:rPr lang="en-US" dirty="0"/>
              <a:t> </a:t>
            </a:r>
            <a:r>
              <a:rPr lang="en-US" dirty="0" err="1"/>
              <a:t>নেই</a:t>
            </a:r>
            <a:r>
              <a:rPr lang="en-US" dirty="0"/>
              <a:t>&gt; </a:t>
            </a:r>
            <a:endParaRPr lang="en-IN" dirty="0"/>
          </a:p>
          <a:p>
            <a:r>
              <a:rPr lang="en-US" dirty="0" err="1"/>
              <a:t>সব</a:t>
            </a:r>
            <a:r>
              <a:rPr lang="en-US" dirty="0"/>
              <a:t> </a:t>
            </a:r>
            <a:r>
              <a:rPr lang="en-US" dirty="0" err="1"/>
              <a:t>ছাত্রীরা</a:t>
            </a:r>
            <a:r>
              <a:rPr lang="en-US" dirty="0"/>
              <a:t> </a:t>
            </a:r>
            <a:r>
              <a:rPr lang="en-US" dirty="0" err="1"/>
              <a:t>হয়</a:t>
            </a:r>
            <a:r>
              <a:rPr lang="en-US" dirty="0"/>
              <a:t> </a:t>
            </a:r>
            <a:r>
              <a:rPr lang="en-US" dirty="0" err="1"/>
              <a:t>মানুষ</a:t>
            </a:r>
            <a:endParaRPr lang="en-IN" dirty="0"/>
          </a:p>
          <a:p>
            <a:r>
              <a:rPr lang="en-US" dirty="0" err="1"/>
              <a:t>ফাল্গুনী</a:t>
            </a:r>
            <a:r>
              <a:rPr lang="en-US" dirty="0"/>
              <a:t> </a:t>
            </a:r>
            <a:r>
              <a:rPr lang="en-US" dirty="0" err="1"/>
              <a:t>হয়</a:t>
            </a:r>
            <a:r>
              <a:rPr lang="en-US" dirty="0"/>
              <a:t> </a:t>
            </a:r>
            <a:r>
              <a:rPr lang="en-US" dirty="0" err="1"/>
              <a:t>ছাত্রী</a:t>
            </a:r>
            <a:endParaRPr lang="en-IN" dirty="0"/>
          </a:p>
          <a:p>
            <a:r>
              <a:rPr lang="en-US" dirty="0" err="1"/>
              <a:t>অতএব</a:t>
            </a:r>
            <a:r>
              <a:rPr lang="en-US" dirty="0"/>
              <a:t> </a:t>
            </a:r>
            <a:r>
              <a:rPr lang="en-US" dirty="0" err="1"/>
              <a:t>ফাল্গুনী</a:t>
            </a:r>
            <a:r>
              <a:rPr lang="en-US" dirty="0"/>
              <a:t> </a:t>
            </a:r>
            <a:r>
              <a:rPr lang="en-US" dirty="0" err="1"/>
              <a:t>হয়</a:t>
            </a:r>
            <a:r>
              <a:rPr lang="en-US" dirty="0"/>
              <a:t> </a:t>
            </a:r>
            <a:r>
              <a:rPr lang="en-US" dirty="0" err="1"/>
              <a:t>মানুষ</a:t>
            </a:r>
            <a:endParaRPr lang="en-IN" dirty="0"/>
          </a:p>
          <a:p>
            <a:r>
              <a:rPr lang="en-US" dirty="0" err="1"/>
              <a:t>বৈধ</a:t>
            </a:r>
            <a:r>
              <a:rPr lang="en-US" dirty="0"/>
              <a:t>, </a:t>
            </a:r>
            <a:r>
              <a:rPr lang="en-US" dirty="0" err="1"/>
              <a:t>কিন্তু</a:t>
            </a:r>
            <a:r>
              <a:rPr lang="en-US" dirty="0"/>
              <a:t> </a:t>
            </a:r>
            <a:r>
              <a:rPr lang="en-US" dirty="0" err="1"/>
              <a:t>একে</a:t>
            </a:r>
            <a:r>
              <a:rPr lang="en-US" dirty="0"/>
              <a:t> </a:t>
            </a:r>
            <a:r>
              <a:rPr lang="en-US" dirty="0" err="1"/>
              <a:t>প্রতিকায়ত</a:t>
            </a:r>
            <a:r>
              <a:rPr lang="en-US" dirty="0"/>
              <a:t> </a:t>
            </a:r>
            <a:r>
              <a:rPr lang="en-US" dirty="0" err="1"/>
              <a:t>করলে</a:t>
            </a:r>
            <a:r>
              <a:rPr lang="en-US" dirty="0"/>
              <a:t> </a:t>
            </a:r>
            <a:r>
              <a:rPr lang="en-US" dirty="0" err="1"/>
              <a:t>পাই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9546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6CC403-C52A-4CF0-BE20-62B4CB82A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Quantification/ </a:t>
            </a:r>
            <a:r>
              <a:rPr lang="en-US" dirty="0" err="1"/>
              <a:t>মাণক</a:t>
            </a:r>
            <a:r>
              <a:rPr lang="en-US" dirty="0"/>
              <a:t> </a:t>
            </a:r>
            <a:r>
              <a:rPr lang="en-US" dirty="0" err="1"/>
              <a:t>তত্ব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C7A778-A53C-4B97-A268-44B35FDEC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                  S</a:t>
            </a:r>
            <a:endParaRPr lang="en-IN" dirty="0"/>
          </a:p>
          <a:p>
            <a:r>
              <a:rPr lang="en-US" dirty="0"/>
              <a:t>		F</a:t>
            </a:r>
            <a:endParaRPr lang="en-IN" dirty="0"/>
          </a:p>
          <a:p>
            <a:r>
              <a:rPr lang="en-US" dirty="0"/>
              <a:t>Therefore, 	M</a:t>
            </a:r>
            <a:endParaRPr lang="en-IN" dirty="0"/>
          </a:p>
          <a:p>
            <a:r>
              <a:rPr lang="en-US" dirty="0" err="1"/>
              <a:t>দেখে</a:t>
            </a:r>
            <a:r>
              <a:rPr lang="en-US" dirty="0"/>
              <a:t> </a:t>
            </a:r>
            <a:r>
              <a:rPr lang="en-US" dirty="0" err="1"/>
              <a:t>অবৈধ</a:t>
            </a:r>
            <a:r>
              <a:rPr lang="en-US" dirty="0"/>
              <a:t> </a:t>
            </a:r>
            <a:r>
              <a:rPr lang="en-US" dirty="0" err="1"/>
              <a:t>মনে</a:t>
            </a:r>
            <a:r>
              <a:rPr lang="en-US" dirty="0"/>
              <a:t> </a:t>
            </a:r>
            <a:r>
              <a:rPr lang="en-US" dirty="0" err="1"/>
              <a:t>হয়</a:t>
            </a:r>
            <a:r>
              <a:rPr lang="en-US" dirty="0"/>
              <a:t>।</a:t>
            </a:r>
            <a:endParaRPr lang="en-IN" dirty="0"/>
          </a:p>
          <a:p>
            <a:r>
              <a:rPr lang="en-US" dirty="0"/>
              <a:t>Problem? </a:t>
            </a:r>
            <a:r>
              <a:rPr lang="en-US" dirty="0" err="1"/>
              <a:t>বৈধতা</a:t>
            </a:r>
            <a:r>
              <a:rPr lang="en-US" dirty="0"/>
              <a:t> </a:t>
            </a:r>
            <a:r>
              <a:rPr lang="en-US" dirty="0" err="1"/>
              <a:t>নির্ভর</a:t>
            </a:r>
            <a:r>
              <a:rPr lang="en-US" dirty="0"/>
              <a:t> </a:t>
            </a:r>
            <a:r>
              <a:rPr lang="en-US" dirty="0" err="1"/>
              <a:t>করে</a:t>
            </a:r>
            <a:r>
              <a:rPr lang="en-US" dirty="0"/>
              <a:t> </a:t>
            </a:r>
            <a:r>
              <a:rPr lang="en-US" dirty="0" err="1"/>
              <a:t>অযৌগিক</a:t>
            </a:r>
            <a:r>
              <a:rPr lang="en-US" dirty="0"/>
              <a:t> </a:t>
            </a:r>
            <a:r>
              <a:rPr lang="en-US" dirty="0" err="1"/>
              <a:t>বচনগুলির</a:t>
            </a:r>
            <a:r>
              <a:rPr lang="en-US" dirty="0"/>
              <a:t> </a:t>
            </a:r>
            <a:r>
              <a:rPr lang="en-US" dirty="0" err="1"/>
              <a:t>নিজের</a:t>
            </a:r>
            <a:r>
              <a:rPr lang="en-US" dirty="0"/>
              <a:t> </a:t>
            </a:r>
            <a:r>
              <a:rPr lang="en-US" dirty="0" err="1"/>
              <a:t>যৌক্তিক</a:t>
            </a:r>
            <a:r>
              <a:rPr lang="en-US" dirty="0"/>
              <a:t> </a:t>
            </a:r>
            <a:r>
              <a:rPr lang="en-US" dirty="0" err="1"/>
              <a:t>কাঠামোর</a:t>
            </a:r>
            <a:r>
              <a:rPr lang="en-US" dirty="0"/>
              <a:t> </a:t>
            </a:r>
            <a:r>
              <a:rPr lang="en-US" dirty="0" err="1"/>
              <a:t>উপর</a:t>
            </a:r>
            <a:r>
              <a:rPr lang="en-US" dirty="0"/>
              <a:t>। </a:t>
            </a:r>
            <a:endParaRPr lang="en-IN" dirty="0"/>
          </a:p>
          <a:p>
            <a:r>
              <a:rPr lang="en-US" dirty="0" err="1"/>
              <a:t>তাই</a:t>
            </a:r>
            <a:r>
              <a:rPr lang="en-US" dirty="0"/>
              <a:t> </a:t>
            </a:r>
            <a:r>
              <a:rPr lang="en-US" dirty="0" err="1"/>
              <a:t>অন্যভাবে</a:t>
            </a:r>
            <a:r>
              <a:rPr lang="en-US" dirty="0"/>
              <a:t> symbolize </a:t>
            </a:r>
            <a:r>
              <a:rPr lang="en-US" dirty="0" err="1"/>
              <a:t>করে</a:t>
            </a:r>
            <a:r>
              <a:rPr lang="en-US" dirty="0"/>
              <a:t> </a:t>
            </a:r>
            <a:r>
              <a:rPr lang="en-US" dirty="0" err="1"/>
              <a:t>বৈধতা</a:t>
            </a:r>
            <a:r>
              <a:rPr lang="en-US" dirty="0"/>
              <a:t> </a:t>
            </a:r>
            <a:r>
              <a:rPr lang="en-US" dirty="0" err="1"/>
              <a:t>নির্ণয়</a:t>
            </a:r>
            <a:r>
              <a:rPr lang="en-US" dirty="0"/>
              <a:t> </a:t>
            </a:r>
            <a:r>
              <a:rPr lang="en-US" dirty="0" err="1"/>
              <a:t>করতে</a:t>
            </a:r>
            <a:r>
              <a:rPr lang="en-US" dirty="0"/>
              <a:t> </a:t>
            </a:r>
            <a:r>
              <a:rPr lang="en-US" dirty="0" err="1"/>
              <a:t>হবে</a:t>
            </a:r>
            <a:r>
              <a:rPr lang="en-US" dirty="0"/>
              <a:t>। </a:t>
            </a:r>
            <a:r>
              <a:rPr lang="en-US" dirty="0" err="1"/>
              <a:t>তা</a:t>
            </a:r>
            <a:r>
              <a:rPr lang="en-US" dirty="0"/>
              <a:t> </a:t>
            </a:r>
            <a:r>
              <a:rPr lang="en-US" dirty="0" err="1"/>
              <a:t>ছাড়া</a:t>
            </a:r>
            <a:r>
              <a:rPr lang="en-US" dirty="0"/>
              <a:t> </a:t>
            </a:r>
            <a:r>
              <a:rPr lang="en-US" dirty="0" err="1"/>
              <a:t>এতে</a:t>
            </a:r>
            <a:r>
              <a:rPr lang="en-US" dirty="0"/>
              <a:t> </a:t>
            </a:r>
            <a:r>
              <a:rPr lang="en-US" dirty="0" err="1"/>
              <a:t>এক</a:t>
            </a:r>
            <a:r>
              <a:rPr lang="en-US" dirty="0"/>
              <a:t> </a:t>
            </a:r>
            <a:r>
              <a:rPr lang="en-US" dirty="0" err="1"/>
              <a:t>বিশেষ</a:t>
            </a:r>
            <a:r>
              <a:rPr lang="en-US" dirty="0"/>
              <a:t> </a:t>
            </a:r>
            <a:r>
              <a:rPr lang="en-US" dirty="0" err="1"/>
              <a:t>ধরণের</a:t>
            </a:r>
            <a:r>
              <a:rPr lang="en-US" dirty="0"/>
              <a:t> </a:t>
            </a:r>
            <a:r>
              <a:rPr lang="en-US" dirty="0" err="1"/>
              <a:t>বচন</a:t>
            </a:r>
            <a:r>
              <a:rPr lang="en-US" dirty="0"/>
              <a:t> </a:t>
            </a:r>
            <a:r>
              <a:rPr lang="en-US" dirty="0" err="1"/>
              <a:t>আছে</a:t>
            </a:r>
            <a:r>
              <a:rPr lang="en-US" dirty="0"/>
              <a:t> ঃ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1839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EF5C88-4BD2-4CC8-BD3B-F09461E70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Quantification/ </a:t>
            </a:r>
            <a:r>
              <a:rPr lang="en-US" dirty="0" err="1"/>
              <a:t>মাণক</a:t>
            </a:r>
            <a:r>
              <a:rPr lang="en-US" dirty="0"/>
              <a:t> </a:t>
            </a:r>
            <a:r>
              <a:rPr lang="en-US" dirty="0" err="1"/>
              <a:t>তত্ব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FEAF91-1CC8-46D7-A939-CBB8E523F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 (“</a:t>
            </a:r>
            <a:r>
              <a:rPr lang="en-US" dirty="0" err="1"/>
              <a:t>ফাল্গুনী</a:t>
            </a:r>
            <a:r>
              <a:rPr lang="en-US" dirty="0"/>
              <a:t> </a:t>
            </a:r>
            <a:r>
              <a:rPr lang="en-US" dirty="0" err="1"/>
              <a:t>হয়</a:t>
            </a:r>
            <a:r>
              <a:rPr lang="en-US" dirty="0"/>
              <a:t> </a:t>
            </a:r>
            <a:r>
              <a:rPr lang="en-US" dirty="0" err="1"/>
              <a:t>ছাত্রী</a:t>
            </a:r>
            <a:r>
              <a:rPr lang="en-US" dirty="0"/>
              <a:t>”) </a:t>
            </a:r>
            <a:r>
              <a:rPr lang="en-US" dirty="0" err="1"/>
              <a:t>সরলতম</a:t>
            </a:r>
            <a:r>
              <a:rPr lang="en-US" dirty="0"/>
              <a:t> </a:t>
            </a:r>
            <a:r>
              <a:rPr lang="en-US" dirty="0" err="1"/>
              <a:t>অযৌগিক</a:t>
            </a:r>
            <a:r>
              <a:rPr lang="en-US" dirty="0"/>
              <a:t> </a:t>
            </a:r>
            <a:r>
              <a:rPr lang="en-US" dirty="0" err="1"/>
              <a:t>বচন</a:t>
            </a:r>
            <a:r>
              <a:rPr lang="en-US" dirty="0"/>
              <a:t>- </a:t>
            </a:r>
            <a:r>
              <a:rPr lang="en-US" dirty="0" err="1"/>
              <a:t>বিশিষ্ট</a:t>
            </a:r>
            <a:r>
              <a:rPr lang="en-US" dirty="0"/>
              <a:t> </a:t>
            </a:r>
            <a:r>
              <a:rPr lang="en-US" dirty="0" err="1"/>
              <a:t>বচন</a:t>
            </a:r>
            <a:r>
              <a:rPr lang="en-US" dirty="0"/>
              <a:t> </a:t>
            </a:r>
            <a:r>
              <a:rPr lang="en-US" dirty="0" err="1"/>
              <a:t>বা</a:t>
            </a:r>
            <a:r>
              <a:rPr lang="en-US" dirty="0"/>
              <a:t> </a:t>
            </a:r>
            <a:r>
              <a:rPr lang="en-US" dirty="0" err="1"/>
              <a:t>ঐকিক</a:t>
            </a:r>
            <a:r>
              <a:rPr lang="en-US" dirty="0"/>
              <a:t> </a:t>
            </a:r>
            <a:r>
              <a:rPr lang="en-US" dirty="0" err="1"/>
              <a:t>বচন</a:t>
            </a:r>
            <a:r>
              <a:rPr lang="en-US" dirty="0"/>
              <a:t>। Singular proposition.</a:t>
            </a:r>
            <a:endParaRPr lang="en-IN" dirty="0"/>
          </a:p>
          <a:p>
            <a:r>
              <a:rPr lang="en-US" dirty="0" err="1"/>
              <a:t>ফাল্গুনী</a:t>
            </a:r>
            <a:r>
              <a:rPr lang="en-US" dirty="0"/>
              <a:t> &gt; </a:t>
            </a:r>
            <a:r>
              <a:rPr lang="en-US" dirty="0" err="1"/>
              <a:t>ব্যক্তি</a:t>
            </a:r>
            <a:r>
              <a:rPr lang="en-US" dirty="0"/>
              <a:t> &gt; </a:t>
            </a:r>
            <a:r>
              <a:rPr lang="en-US" dirty="0" err="1"/>
              <a:t>a,b</a:t>
            </a:r>
            <a:r>
              <a:rPr lang="en-US" dirty="0"/>
              <a:t>,….,z- </a:t>
            </a:r>
            <a:r>
              <a:rPr lang="en-US" dirty="0" err="1"/>
              <a:t>নির্দিষ্ট</a:t>
            </a:r>
            <a:r>
              <a:rPr lang="en-US" dirty="0"/>
              <a:t> </a:t>
            </a:r>
            <a:r>
              <a:rPr lang="en-US" dirty="0" err="1"/>
              <a:t>ব্যক্তিগ্রাহক</a:t>
            </a:r>
            <a:r>
              <a:rPr lang="en-US" dirty="0"/>
              <a:t> (constant)</a:t>
            </a:r>
            <a:endParaRPr lang="en-IN" dirty="0"/>
          </a:p>
          <a:p>
            <a:r>
              <a:rPr lang="en-US" dirty="0" err="1"/>
              <a:t>ছাত্রী</a:t>
            </a:r>
            <a:r>
              <a:rPr lang="en-US" dirty="0"/>
              <a:t>- </a:t>
            </a:r>
            <a:r>
              <a:rPr lang="en-US" dirty="0" err="1"/>
              <a:t>ধর্ম</a:t>
            </a:r>
            <a:r>
              <a:rPr lang="en-US" dirty="0"/>
              <a:t> – A, B, ….Z</a:t>
            </a:r>
            <a:endParaRPr lang="en-IN" dirty="0"/>
          </a:p>
          <a:p>
            <a:r>
              <a:rPr lang="en-US" dirty="0" err="1"/>
              <a:t>ফাল্গুনী</a:t>
            </a:r>
            <a:r>
              <a:rPr lang="en-US" dirty="0"/>
              <a:t> </a:t>
            </a:r>
            <a:r>
              <a:rPr lang="en-US" dirty="0" err="1"/>
              <a:t>হয়</a:t>
            </a:r>
            <a:r>
              <a:rPr lang="en-US" dirty="0"/>
              <a:t> </a:t>
            </a:r>
            <a:r>
              <a:rPr lang="en-US" dirty="0" err="1"/>
              <a:t>ছাত্রী</a:t>
            </a:r>
            <a:r>
              <a:rPr lang="en-US" dirty="0"/>
              <a:t> &gt; </a:t>
            </a:r>
            <a:r>
              <a:rPr lang="en-US" dirty="0" err="1"/>
              <a:t>Cf</a:t>
            </a:r>
            <a:r>
              <a:rPr lang="en-US" dirty="0"/>
              <a:t>  (</a:t>
            </a:r>
            <a:r>
              <a:rPr lang="en-US" dirty="0" err="1"/>
              <a:t>ছাত্রী</a:t>
            </a:r>
            <a:r>
              <a:rPr lang="en-US" dirty="0"/>
              <a:t>- C,  </a:t>
            </a:r>
            <a:r>
              <a:rPr lang="en-US" dirty="0" err="1"/>
              <a:t>ফাল্গুনী</a:t>
            </a:r>
            <a:r>
              <a:rPr lang="en-US" dirty="0"/>
              <a:t> -f)</a:t>
            </a:r>
            <a:endParaRPr lang="en-IN" dirty="0"/>
          </a:p>
          <a:p>
            <a:r>
              <a:rPr lang="en-US" dirty="0" err="1"/>
              <a:t>Cf</a:t>
            </a:r>
            <a:r>
              <a:rPr lang="en-US" dirty="0"/>
              <a:t> </a:t>
            </a:r>
            <a:r>
              <a:rPr lang="en-US" dirty="0" err="1"/>
              <a:t>বিশিষ্ট</a:t>
            </a:r>
            <a:r>
              <a:rPr lang="en-US" dirty="0"/>
              <a:t> </a:t>
            </a:r>
            <a:r>
              <a:rPr lang="en-US" dirty="0" err="1"/>
              <a:t>বচন</a:t>
            </a:r>
            <a:r>
              <a:rPr lang="en-US" dirty="0"/>
              <a:t>; </a:t>
            </a:r>
            <a:r>
              <a:rPr lang="en-US" dirty="0" err="1"/>
              <a:t>Cx</a:t>
            </a:r>
            <a:r>
              <a:rPr lang="en-US" dirty="0"/>
              <a:t> </a:t>
            </a:r>
            <a:r>
              <a:rPr lang="en-US" dirty="0" err="1"/>
              <a:t>কোনও</a:t>
            </a:r>
            <a:r>
              <a:rPr lang="en-US" dirty="0"/>
              <a:t> </a:t>
            </a:r>
            <a:r>
              <a:rPr lang="en-US" dirty="0" err="1"/>
              <a:t>বচন</a:t>
            </a:r>
            <a:r>
              <a:rPr lang="en-US" dirty="0"/>
              <a:t> </a:t>
            </a:r>
            <a:r>
              <a:rPr lang="en-US" dirty="0" err="1"/>
              <a:t>নয়</a:t>
            </a:r>
            <a:r>
              <a:rPr lang="en-US" dirty="0"/>
              <a:t>- </a:t>
            </a:r>
            <a:r>
              <a:rPr lang="en-US" dirty="0" err="1"/>
              <a:t>বচনাপেক্ষক</a:t>
            </a:r>
            <a:r>
              <a:rPr lang="en-US" dirty="0"/>
              <a:t> (propositional function)</a:t>
            </a:r>
          </a:p>
          <a:p>
            <a:r>
              <a:rPr lang="en-US" dirty="0" err="1"/>
              <a:t>Cx</a:t>
            </a:r>
            <a:r>
              <a:rPr lang="en-US" dirty="0"/>
              <a:t> &gt; </a:t>
            </a:r>
            <a:r>
              <a:rPr lang="en-US" dirty="0" err="1"/>
              <a:t>বিশিষ্ট</a:t>
            </a:r>
            <a:r>
              <a:rPr lang="en-US" dirty="0"/>
              <a:t> </a:t>
            </a:r>
            <a:r>
              <a:rPr lang="en-US" dirty="0" err="1"/>
              <a:t>বা</a:t>
            </a:r>
            <a:r>
              <a:rPr lang="en-US" dirty="0"/>
              <a:t> </a:t>
            </a:r>
            <a:r>
              <a:rPr lang="en-US" dirty="0" err="1"/>
              <a:t>ঐকিক</a:t>
            </a:r>
            <a:r>
              <a:rPr lang="en-US" dirty="0"/>
              <a:t> </a:t>
            </a:r>
            <a:r>
              <a:rPr lang="en-US" dirty="0" err="1"/>
              <a:t>বচনের</a:t>
            </a:r>
            <a:r>
              <a:rPr lang="en-US" dirty="0"/>
              <a:t> </a:t>
            </a:r>
            <a:r>
              <a:rPr lang="en-US" dirty="0" err="1"/>
              <a:t>সাধারণ</a:t>
            </a:r>
            <a:r>
              <a:rPr lang="en-US" dirty="0"/>
              <a:t> </a:t>
            </a:r>
            <a:r>
              <a:rPr lang="en-US" dirty="0" err="1"/>
              <a:t>আকার</a:t>
            </a:r>
            <a:r>
              <a:rPr lang="en-US" dirty="0"/>
              <a:t>; x </a:t>
            </a:r>
            <a:r>
              <a:rPr lang="en-US" dirty="0" err="1"/>
              <a:t>হল</a:t>
            </a:r>
            <a:r>
              <a:rPr lang="en-US" dirty="0"/>
              <a:t> </a:t>
            </a:r>
            <a:r>
              <a:rPr lang="en-US" dirty="0" err="1"/>
              <a:t>অনির্দিষ্ট</a:t>
            </a:r>
            <a:r>
              <a:rPr lang="en-US" dirty="0"/>
              <a:t> </a:t>
            </a:r>
            <a:r>
              <a:rPr lang="en-US" dirty="0" err="1"/>
              <a:t>ব্যক্তিগ্রাহক</a:t>
            </a:r>
            <a:r>
              <a:rPr lang="en-US" dirty="0"/>
              <a:t> (variable)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45953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D65C73-A936-4171-8ACA-5975F5654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Quantification/ </a:t>
            </a:r>
            <a:r>
              <a:rPr lang="en-US" dirty="0" err="1"/>
              <a:t>মাণক</a:t>
            </a:r>
            <a:r>
              <a:rPr lang="en-US" dirty="0"/>
              <a:t> </a:t>
            </a:r>
            <a:r>
              <a:rPr lang="en-US" dirty="0" err="1"/>
              <a:t>তত্ব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D67455-E31E-4ECA-A267-2796FD742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যে</a:t>
            </a:r>
            <a:r>
              <a:rPr lang="en-US" dirty="0"/>
              <a:t> </a:t>
            </a:r>
            <a:r>
              <a:rPr lang="en-US" dirty="0" err="1"/>
              <a:t>কোন</a:t>
            </a:r>
            <a:r>
              <a:rPr lang="en-US" dirty="0"/>
              <a:t> </a:t>
            </a:r>
            <a:r>
              <a:rPr lang="en-US" dirty="0" err="1"/>
              <a:t>বিশিষ্ট</a:t>
            </a:r>
            <a:r>
              <a:rPr lang="en-US" dirty="0"/>
              <a:t> </a:t>
            </a:r>
            <a:r>
              <a:rPr lang="en-US" dirty="0" err="1"/>
              <a:t>বচন</a:t>
            </a:r>
            <a:r>
              <a:rPr lang="en-US" dirty="0"/>
              <a:t> </a:t>
            </a:r>
            <a:r>
              <a:rPr lang="en-US" dirty="0" err="1"/>
              <a:t>কোন</a:t>
            </a:r>
            <a:r>
              <a:rPr lang="en-US" dirty="0"/>
              <a:t> </a:t>
            </a:r>
            <a:r>
              <a:rPr lang="en-US" dirty="0" err="1"/>
              <a:t>না</a:t>
            </a:r>
            <a:r>
              <a:rPr lang="en-US" dirty="0"/>
              <a:t> </a:t>
            </a:r>
            <a:r>
              <a:rPr lang="en-US" dirty="0" err="1"/>
              <a:t>কোন</a:t>
            </a:r>
            <a:r>
              <a:rPr lang="en-US" dirty="0"/>
              <a:t> </a:t>
            </a:r>
            <a:r>
              <a:rPr lang="en-US" dirty="0" err="1"/>
              <a:t>বচনাপেক্ষকের</a:t>
            </a:r>
            <a:r>
              <a:rPr lang="en-US" dirty="0"/>
              <a:t> </a:t>
            </a:r>
            <a:r>
              <a:rPr lang="en-US" dirty="0" err="1"/>
              <a:t>একটি</a:t>
            </a:r>
            <a:r>
              <a:rPr lang="en-US" dirty="0"/>
              <a:t> </a:t>
            </a:r>
            <a:r>
              <a:rPr lang="en-US" dirty="0" err="1"/>
              <a:t>প্রতিস্থাপন</a:t>
            </a:r>
            <a:r>
              <a:rPr lang="en-US" dirty="0"/>
              <a:t> </a:t>
            </a:r>
            <a:r>
              <a:rPr lang="en-US" dirty="0" err="1"/>
              <a:t>দৃষ্টান্ত</a:t>
            </a:r>
            <a:r>
              <a:rPr lang="en-US" dirty="0"/>
              <a:t>&gt;</a:t>
            </a:r>
            <a:endParaRPr lang="en-IN" dirty="0"/>
          </a:p>
          <a:p>
            <a:r>
              <a:rPr lang="en-US" dirty="0" err="1"/>
              <a:t>অনির্দিষ্ট</a:t>
            </a:r>
            <a:r>
              <a:rPr lang="en-US" dirty="0"/>
              <a:t> </a:t>
            </a:r>
            <a:r>
              <a:rPr lang="en-US" dirty="0" err="1"/>
              <a:t>ব্যক্তিগ্রাহকের</a:t>
            </a:r>
            <a:r>
              <a:rPr lang="en-US" dirty="0"/>
              <a:t> </a:t>
            </a:r>
            <a:r>
              <a:rPr lang="en-US" dirty="0" err="1"/>
              <a:t>যায়গায়</a:t>
            </a:r>
            <a:r>
              <a:rPr lang="en-US" dirty="0"/>
              <a:t> </a:t>
            </a:r>
            <a:r>
              <a:rPr lang="en-US" dirty="0" err="1"/>
              <a:t>নির্দিষ্ট</a:t>
            </a:r>
            <a:r>
              <a:rPr lang="en-US" dirty="0"/>
              <a:t> </a:t>
            </a:r>
            <a:r>
              <a:rPr lang="en-US" dirty="0" err="1"/>
              <a:t>ব্যক্তিগ্রাহক</a:t>
            </a:r>
            <a:r>
              <a:rPr lang="en-US" dirty="0"/>
              <a:t>।</a:t>
            </a:r>
          </a:p>
          <a:p>
            <a:r>
              <a:rPr lang="en-US" dirty="0" err="1"/>
              <a:t>বচনাপেক্ষক</a:t>
            </a:r>
            <a:r>
              <a:rPr lang="en-US" dirty="0"/>
              <a:t> </a:t>
            </a:r>
            <a:r>
              <a:rPr lang="en-US" dirty="0" err="1"/>
              <a:t>কে</a:t>
            </a:r>
            <a:r>
              <a:rPr lang="en-US" dirty="0"/>
              <a:t> </a:t>
            </a:r>
            <a:r>
              <a:rPr lang="en-US" dirty="0" err="1"/>
              <a:t>সামান্যীকরণ</a:t>
            </a:r>
            <a:r>
              <a:rPr lang="en-US" dirty="0"/>
              <a:t> </a:t>
            </a:r>
            <a:r>
              <a:rPr lang="en-US" dirty="0" err="1"/>
              <a:t>বা</a:t>
            </a:r>
            <a:r>
              <a:rPr lang="en-US" dirty="0"/>
              <a:t> </a:t>
            </a:r>
            <a:r>
              <a:rPr lang="en-US" dirty="0" err="1"/>
              <a:t>মাণক</a:t>
            </a:r>
            <a:r>
              <a:rPr lang="en-US" dirty="0"/>
              <a:t> </a:t>
            </a:r>
            <a:r>
              <a:rPr lang="en-US" dirty="0" err="1"/>
              <a:t>ব্যবহার</a:t>
            </a:r>
            <a:r>
              <a:rPr lang="en-US" dirty="0"/>
              <a:t> </a:t>
            </a:r>
            <a:r>
              <a:rPr lang="en-US" dirty="0" err="1"/>
              <a:t>করেও</a:t>
            </a:r>
            <a:r>
              <a:rPr lang="en-US" dirty="0"/>
              <a:t> </a:t>
            </a:r>
            <a:r>
              <a:rPr lang="en-US" dirty="0" err="1"/>
              <a:t>বচন</a:t>
            </a:r>
            <a:r>
              <a:rPr lang="en-US" dirty="0"/>
              <a:t> </a:t>
            </a:r>
            <a:r>
              <a:rPr lang="en-US" dirty="0" err="1"/>
              <a:t>পাওয়া</a:t>
            </a:r>
            <a:r>
              <a:rPr lang="en-US" dirty="0"/>
              <a:t> </a:t>
            </a:r>
            <a:r>
              <a:rPr lang="en-US" dirty="0" err="1"/>
              <a:t>যায়</a:t>
            </a:r>
            <a:r>
              <a:rPr lang="en-US" dirty="0"/>
              <a:t>-</a:t>
            </a:r>
            <a:endParaRPr lang="en-IN" dirty="0"/>
          </a:p>
          <a:p>
            <a:r>
              <a:rPr lang="en-US" dirty="0" err="1"/>
              <a:t>যেমন</a:t>
            </a:r>
            <a:r>
              <a:rPr lang="en-US" dirty="0"/>
              <a:t>- (১) “</a:t>
            </a:r>
            <a:r>
              <a:rPr lang="en-US" dirty="0" err="1"/>
              <a:t>সব</a:t>
            </a:r>
            <a:r>
              <a:rPr lang="en-US" dirty="0"/>
              <a:t> </a:t>
            </a:r>
            <a:r>
              <a:rPr lang="en-US" dirty="0" err="1"/>
              <a:t>কিছুই</a:t>
            </a:r>
            <a:r>
              <a:rPr lang="en-US" dirty="0"/>
              <a:t> </a:t>
            </a:r>
            <a:r>
              <a:rPr lang="en-US" dirty="0" err="1"/>
              <a:t>পরিবর্তনশীল</a:t>
            </a:r>
            <a:r>
              <a:rPr lang="en-US" dirty="0"/>
              <a:t>”; (২) “</a:t>
            </a:r>
            <a:r>
              <a:rPr lang="en-US" dirty="0" err="1"/>
              <a:t>কোন</a:t>
            </a:r>
            <a:r>
              <a:rPr lang="en-US" dirty="0"/>
              <a:t> </a:t>
            </a:r>
            <a:r>
              <a:rPr lang="en-US" dirty="0" err="1"/>
              <a:t>কোন</a:t>
            </a:r>
            <a:r>
              <a:rPr lang="en-US" dirty="0"/>
              <a:t> </a:t>
            </a:r>
            <a:r>
              <a:rPr lang="en-US" dirty="0" err="1"/>
              <a:t>বস্তু</a:t>
            </a:r>
            <a:r>
              <a:rPr lang="en-US" dirty="0"/>
              <a:t> </a:t>
            </a:r>
            <a:r>
              <a:rPr lang="en-US" dirty="0" err="1"/>
              <a:t>হয়</a:t>
            </a:r>
            <a:r>
              <a:rPr lang="en-US" dirty="0"/>
              <a:t> </a:t>
            </a:r>
            <a:r>
              <a:rPr lang="en-US" dirty="0" err="1"/>
              <a:t>তরল</a:t>
            </a:r>
            <a:r>
              <a:rPr lang="en-US" dirty="0"/>
              <a:t>” </a:t>
            </a:r>
            <a:r>
              <a:rPr lang="en-US" dirty="0" err="1"/>
              <a:t>এগুলো</a:t>
            </a:r>
            <a:r>
              <a:rPr lang="en-US" dirty="0"/>
              <a:t> </a:t>
            </a:r>
            <a:r>
              <a:rPr lang="en-US" dirty="0" err="1"/>
              <a:t>কোন</a:t>
            </a:r>
            <a:r>
              <a:rPr lang="en-US" dirty="0"/>
              <a:t> </a:t>
            </a:r>
            <a:r>
              <a:rPr lang="en-US" dirty="0" err="1"/>
              <a:t>বিশিষ্ট</a:t>
            </a:r>
            <a:r>
              <a:rPr lang="en-US" dirty="0"/>
              <a:t> </a:t>
            </a:r>
            <a:r>
              <a:rPr lang="en-US" dirty="0" err="1"/>
              <a:t>বচন</a:t>
            </a:r>
            <a:r>
              <a:rPr lang="en-US" dirty="0"/>
              <a:t> </a:t>
            </a:r>
            <a:r>
              <a:rPr lang="en-US" dirty="0" err="1"/>
              <a:t>নয়</a:t>
            </a:r>
            <a:r>
              <a:rPr lang="en-US" dirty="0"/>
              <a:t>।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5963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0101C3-69CA-4E4F-9B4A-4C21F14FB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Quantification/ </a:t>
            </a:r>
            <a:r>
              <a:rPr lang="en-US" dirty="0" err="1"/>
              <a:t>মাণক</a:t>
            </a:r>
            <a:r>
              <a:rPr lang="en-US" dirty="0"/>
              <a:t> </a:t>
            </a:r>
            <a:r>
              <a:rPr lang="en-US" dirty="0" err="1"/>
              <a:t>তত্ব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213A67-CCF7-4E8C-97DB-F9C9D36D1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(১) “</a:t>
            </a:r>
            <a:r>
              <a:rPr lang="en-US" dirty="0" err="1"/>
              <a:t>সব</a:t>
            </a:r>
            <a:r>
              <a:rPr lang="en-US" dirty="0"/>
              <a:t> </a:t>
            </a:r>
            <a:r>
              <a:rPr lang="en-US" dirty="0" err="1"/>
              <a:t>কিছুই</a:t>
            </a:r>
            <a:r>
              <a:rPr lang="en-US" dirty="0"/>
              <a:t> </a:t>
            </a:r>
            <a:r>
              <a:rPr lang="en-US" dirty="0" err="1"/>
              <a:t>পরিবর্তনশীল</a:t>
            </a:r>
            <a:r>
              <a:rPr lang="en-US" dirty="0"/>
              <a:t> “ </a:t>
            </a:r>
            <a:r>
              <a:rPr lang="en-US" dirty="0" err="1"/>
              <a:t>কে</a:t>
            </a:r>
            <a:r>
              <a:rPr lang="en-US" dirty="0"/>
              <a:t> </a:t>
            </a:r>
            <a:r>
              <a:rPr lang="en-US" dirty="0" err="1"/>
              <a:t>এভাবও</a:t>
            </a:r>
            <a:r>
              <a:rPr lang="en-US" dirty="0"/>
              <a:t> </a:t>
            </a:r>
            <a:r>
              <a:rPr lang="en-US" dirty="0" err="1"/>
              <a:t>লেখা</a:t>
            </a:r>
            <a:r>
              <a:rPr lang="en-US" dirty="0"/>
              <a:t> </a:t>
            </a:r>
            <a:r>
              <a:rPr lang="en-US" dirty="0" err="1"/>
              <a:t>যায়</a:t>
            </a:r>
            <a:r>
              <a:rPr lang="en-US" dirty="0"/>
              <a:t>- </a:t>
            </a:r>
            <a:endParaRPr lang="en-IN" dirty="0"/>
          </a:p>
          <a:p>
            <a:r>
              <a:rPr lang="en-US" dirty="0" err="1"/>
              <a:t>যে</a:t>
            </a:r>
            <a:r>
              <a:rPr lang="en-US" dirty="0"/>
              <a:t> </a:t>
            </a:r>
            <a:r>
              <a:rPr lang="en-US" dirty="0" err="1"/>
              <a:t>কোন</a:t>
            </a:r>
            <a:r>
              <a:rPr lang="en-US" dirty="0"/>
              <a:t> x </a:t>
            </a:r>
            <a:r>
              <a:rPr lang="en-US" dirty="0" err="1"/>
              <a:t>গ্রহণ</a:t>
            </a:r>
            <a:r>
              <a:rPr lang="en-US" dirty="0"/>
              <a:t> </a:t>
            </a:r>
            <a:r>
              <a:rPr lang="en-US" dirty="0" err="1"/>
              <a:t>করা</a:t>
            </a:r>
            <a:r>
              <a:rPr lang="en-US" dirty="0"/>
              <a:t> </a:t>
            </a:r>
            <a:r>
              <a:rPr lang="en-US" dirty="0" err="1"/>
              <a:t>হক</a:t>
            </a:r>
            <a:r>
              <a:rPr lang="en-US" dirty="0"/>
              <a:t> </a:t>
            </a:r>
            <a:r>
              <a:rPr lang="en-US" dirty="0" err="1"/>
              <a:t>না</a:t>
            </a:r>
            <a:r>
              <a:rPr lang="en-US" dirty="0"/>
              <a:t> </a:t>
            </a:r>
            <a:r>
              <a:rPr lang="en-US" dirty="0" err="1"/>
              <a:t>কেন</a:t>
            </a:r>
            <a:r>
              <a:rPr lang="en-US" dirty="0"/>
              <a:t>, x </a:t>
            </a:r>
            <a:r>
              <a:rPr lang="en-US" dirty="0" err="1"/>
              <a:t>হয়</a:t>
            </a:r>
            <a:r>
              <a:rPr lang="en-US" dirty="0"/>
              <a:t> </a:t>
            </a:r>
            <a:r>
              <a:rPr lang="en-US" dirty="0" err="1"/>
              <a:t>পরিবর্তনশীল</a:t>
            </a:r>
            <a:r>
              <a:rPr lang="en-US" dirty="0"/>
              <a:t>।</a:t>
            </a:r>
            <a:endParaRPr lang="en-IN" dirty="0"/>
          </a:p>
          <a:p>
            <a:r>
              <a:rPr lang="en-US" dirty="0"/>
              <a:t>“</a:t>
            </a:r>
            <a:r>
              <a:rPr lang="en-US" dirty="0" err="1"/>
              <a:t>পরিবর্তনশীল</a:t>
            </a:r>
            <a:r>
              <a:rPr lang="en-US" dirty="0"/>
              <a:t>” </a:t>
            </a:r>
            <a:r>
              <a:rPr lang="en-US" dirty="0" err="1"/>
              <a:t>এই</a:t>
            </a:r>
            <a:r>
              <a:rPr lang="en-US" dirty="0"/>
              <a:t> </a:t>
            </a:r>
            <a:r>
              <a:rPr lang="en-US" dirty="0" err="1"/>
              <a:t>বিধেয়</a:t>
            </a:r>
            <a:r>
              <a:rPr lang="en-US" dirty="0"/>
              <a:t> </a:t>
            </a:r>
            <a:r>
              <a:rPr lang="en-US" dirty="0" err="1"/>
              <a:t>পদ</a:t>
            </a:r>
            <a:r>
              <a:rPr lang="en-US" dirty="0"/>
              <a:t> </a:t>
            </a:r>
            <a:r>
              <a:rPr lang="en-US" dirty="0" err="1"/>
              <a:t>নির্দেশিত</a:t>
            </a:r>
            <a:r>
              <a:rPr lang="en-US" dirty="0"/>
              <a:t> </a:t>
            </a:r>
            <a:r>
              <a:rPr lang="en-US" dirty="0" err="1"/>
              <a:t>ধর্মের</a:t>
            </a:r>
            <a:r>
              <a:rPr lang="en-US" dirty="0"/>
              <a:t> </a:t>
            </a:r>
            <a:r>
              <a:rPr lang="en-US" dirty="0" err="1"/>
              <a:t>জন্য</a:t>
            </a:r>
            <a:r>
              <a:rPr lang="en-US" dirty="0"/>
              <a:t> P </a:t>
            </a:r>
            <a:r>
              <a:rPr lang="en-US" dirty="0" err="1"/>
              <a:t>আর</a:t>
            </a:r>
            <a:r>
              <a:rPr lang="en-US" dirty="0"/>
              <a:t> “</a:t>
            </a:r>
            <a:r>
              <a:rPr lang="en-US" dirty="0" err="1"/>
              <a:t>যে</a:t>
            </a:r>
            <a:r>
              <a:rPr lang="en-US" dirty="0"/>
              <a:t> </a:t>
            </a:r>
            <a:r>
              <a:rPr lang="en-US" dirty="0" err="1"/>
              <a:t>কোন</a:t>
            </a:r>
            <a:r>
              <a:rPr lang="en-US" dirty="0"/>
              <a:t> x </a:t>
            </a:r>
            <a:r>
              <a:rPr lang="en-US" dirty="0" err="1"/>
              <a:t>গ্রহণ</a:t>
            </a:r>
            <a:r>
              <a:rPr lang="en-US" dirty="0"/>
              <a:t> </a:t>
            </a:r>
            <a:r>
              <a:rPr lang="en-US" dirty="0" err="1"/>
              <a:t>করা</a:t>
            </a:r>
            <a:r>
              <a:rPr lang="en-US" dirty="0"/>
              <a:t> </a:t>
            </a:r>
            <a:r>
              <a:rPr lang="en-US" dirty="0" err="1"/>
              <a:t>হক</a:t>
            </a:r>
            <a:r>
              <a:rPr lang="en-US" dirty="0"/>
              <a:t> </a:t>
            </a:r>
            <a:r>
              <a:rPr lang="en-US" dirty="0" err="1"/>
              <a:t>না</a:t>
            </a:r>
            <a:r>
              <a:rPr lang="en-US" dirty="0"/>
              <a:t> </a:t>
            </a:r>
            <a:r>
              <a:rPr lang="en-US" dirty="0" err="1"/>
              <a:t>কেন</a:t>
            </a:r>
            <a:r>
              <a:rPr lang="en-US" dirty="0"/>
              <a:t>” </a:t>
            </a:r>
            <a:r>
              <a:rPr lang="en-US" dirty="0" err="1"/>
              <a:t>এর</a:t>
            </a:r>
            <a:r>
              <a:rPr lang="en-US" dirty="0"/>
              <a:t> </a:t>
            </a:r>
            <a:r>
              <a:rPr lang="en-US" dirty="0" err="1"/>
              <a:t>জন্য</a:t>
            </a:r>
            <a:r>
              <a:rPr lang="en-US" dirty="0"/>
              <a:t> (x); </a:t>
            </a:r>
          </a:p>
          <a:p>
            <a:r>
              <a:rPr lang="en-US" dirty="0"/>
              <a:t>(x) -Universal Quantifier (</a:t>
            </a:r>
            <a:r>
              <a:rPr lang="en-US" dirty="0" err="1"/>
              <a:t>সার্বিক</a:t>
            </a:r>
            <a:r>
              <a:rPr lang="en-US" dirty="0"/>
              <a:t> </a:t>
            </a:r>
            <a:r>
              <a:rPr lang="en-US" dirty="0" err="1"/>
              <a:t>মাণক</a:t>
            </a:r>
            <a:r>
              <a:rPr lang="en-US" dirty="0"/>
              <a:t>)</a:t>
            </a:r>
            <a:endParaRPr lang="en-IN" dirty="0"/>
          </a:p>
          <a:p>
            <a:r>
              <a:rPr lang="en-US" dirty="0"/>
              <a:t>(১) </a:t>
            </a:r>
            <a:r>
              <a:rPr lang="en-US" dirty="0" err="1"/>
              <a:t>হয়ে</a:t>
            </a:r>
            <a:r>
              <a:rPr lang="en-US" dirty="0"/>
              <a:t> </a:t>
            </a:r>
            <a:r>
              <a:rPr lang="en-US" dirty="0" err="1"/>
              <a:t>গেল</a:t>
            </a:r>
            <a:r>
              <a:rPr lang="en-US" dirty="0"/>
              <a:t> ঃ (x) Px  &gt; </a:t>
            </a:r>
            <a:r>
              <a:rPr lang="en-US" dirty="0" err="1"/>
              <a:t>বচন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59104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00B887-A0E4-4022-87A4-EA0BC2988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Quantification/ </a:t>
            </a:r>
            <a:r>
              <a:rPr lang="en-US" dirty="0" err="1"/>
              <a:t>মাণক</a:t>
            </a:r>
            <a:r>
              <a:rPr lang="en-US" dirty="0"/>
              <a:t> </a:t>
            </a:r>
            <a:r>
              <a:rPr lang="en-US" dirty="0" err="1"/>
              <a:t>তত্ব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16A2B4-14BF-461C-805A-FB45670E6B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(২) “</a:t>
                </a:r>
                <a:r>
                  <a:rPr lang="en-US" dirty="0" err="1"/>
                  <a:t>কোন</a:t>
                </a:r>
                <a:r>
                  <a:rPr lang="en-US" dirty="0"/>
                  <a:t/>
                </a:r>
                <a:r>
                  <a:rPr lang="en-US" dirty="0" err="1"/>
                  <a:t>কোন</a:t>
                </a:r>
                <a:r>
                  <a:rPr lang="en-US" dirty="0"/>
                  <a:t/>
                </a:r>
                <a:r>
                  <a:rPr lang="en-US" dirty="0" err="1"/>
                  <a:t>বস্তু</a:t>
                </a:r>
                <a:r>
                  <a:rPr lang="en-US" dirty="0"/>
                  <a:t/>
                </a:r>
                <a:r>
                  <a:rPr lang="en-US" dirty="0" err="1"/>
                  <a:t>হয়</a:t>
                </a:r>
                <a:r>
                  <a:rPr lang="en-US" dirty="0"/>
                  <a:t/>
                </a:r>
                <a:r>
                  <a:rPr lang="en-US" dirty="0" err="1"/>
                  <a:t>তরল</a:t>
                </a:r>
                <a:r>
                  <a:rPr lang="en-US" dirty="0"/>
                  <a:t>” </a:t>
                </a:r>
                <a:r>
                  <a:rPr lang="en-US" dirty="0" err="1"/>
                  <a:t>কে</a:t>
                </a:r>
                <a:r>
                  <a:rPr lang="en-US" dirty="0"/>
                  <a:t/>
                </a:r>
                <a:r>
                  <a:rPr lang="en-US" dirty="0" err="1"/>
                  <a:t>এই</a:t>
                </a:r>
                <a:r>
                  <a:rPr lang="en-US" dirty="0"/>
                  <a:t/>
                </a:r>
                <a:r>
                  <a:rPr lang="en-US" dirty="0" err="1"/>
                  <a:t>ভাবে</a:t>
                </a:r>
                <a:r>
                  <a:rPr lang="en-US" dirty="0"/>
                  <a:t/>
                </a:r>
                <a:r>
                  <a:rPr lang="en-US" dirty="0" err="1"/>
                  <a:t>লেখা</a:t>
                </a:r>
                <a:r>
                  <a:rPr lang="en-US" dirty="0"/>
                  <a:t/>
                </a:r>
                <a:r>
                  <a:rPr lang="en-US" dirty="0" err="1"/>
                  <a:t>যায়</a:t>
                </a:r>
                <a:r>
                  <a:rPr lang="en-US" dirty="0"/>
                  <a:t>- </a:t>
                </a:r>
              </a:p>
              <a:p>
                <a:r>
                  <a:rPr lang="en-US" dirty="0" err="1"/>
                  <a:t>অন্তত</a:t>
                </a:r>
                <a:r>
                  <a:rPr lang="en-US" dirty="0"/>
                  <a:t/>
                </a:r>
                <a:r>
                  <a:rPr lang="en-US" dirty="0" err="1"/>
                  <a:t>একটি</a:t>
                </a:r>
                <a:r>
                  <a:rPr lang="en-US" dirty="0"/>
                  <a:t> x </a:t>
                </a:r>
                <a:r>
                  <a:rPr lang="en-US" dirty="0" err="1"/>
                  <a:t>আছে</a:t>
                </a:r>
                <a:r>
                  <a:rPr lang="en-US" dirty="0"/>
                  <a:t>, </a:t>
                </a:r>
                <a:r>
                  <a:rPr lang="en-US" dirty="0" err="1"/>
                  <a:t>যে</a:t>
                </a:r>
                <a:r>
                  <a:rPr lang="en-US" dirty="0"/>
                  <a:t> x </a:t>
                </a:r>
                <a:r>
                  <a:rPr lang="en-US" dirty="0" err="1"/>
                  <a:t>হয়</a:t>
                </a:r>
                <a:r>
                  <a:rPr lang="en-US" dirty="0"/>
                  <a:t/>
                </a:r>
                <a:r>
                  <a:rPr lang="en-US" dirty="0" err="1"/>
                  <a:t>তরল</a:t>
                </a:r>
                <a:r>
                  <a:rPr lang="en-US" dirty="0"/>
                  <a:t>।</a:t>
                </a:r>
              </a:p>
              <a:p>
                <a:r>
                  <a:rPr lang="en-US" dirty="0"/>
                  <a:t>“</a:t>
                </a:r>
                <a:r>
                  <a:rPr lang="en-US" dirty="0" err="1"/>
                  <a:t>তরল</a:t>
                </a:r>
                <a:r>
                  <a:rPr lang="en-US" dirty="0"/>
                  <a:t>” </a:t>
                </a:r>
                <a:r>
                  <a:rPr lang="en-US" dirty="0" err="1"/>
                  <a:t>এই</a:t>
                </a:r>
                <a:r>
                  <a:rPr lang="en-US" dirty="0"/>
                  <a:t/>
                </a:r>
                <a:r>
                  <a:rPr lang="en-US" dirty="0" err="1"/>
                  <a:t>বিধেয়</a:t>
                </a:r>
                <a:r>
                  <a:rPr lang="en-US" dirty="0"/>
                  <a:t/>
                </a:r>
                <a:r>
                  <a:rPr lang="en-US" dirty="0" err="1"/>
                  <a:t>পদ</a:t>
                </a:r>
                <a:r>
                  <a:rPr lang="en-US" dirty="0"/>
                  <a:t/>
                </a:r>
                <a:r>
                  <a:rPr lang="en-US" dirty="0" err="1"/>
                  <a:t>নির্দেশিত</a:t>
                </a:r>
                <a:r>
                  <a:rPr lang="en-US" dirty="0"/>
                  <a:t/>
                </a:r>
                <a:r>
                  <a:rPr lang="en-US" dirty="0" err="1"/>
                  <a:t>ধর্মের</a:t>
                </a:r>
                <a:r>
                  <a:rPr lang="en-US" dirty="0"/>
                  <a:t/>
                </a:r>
                <a:r>
                  <a:rPr lang="en-US" dirty="0" err="1"/>
                  <a:t>জন্য</a:t>
                </a:r>
                <a:r>
                  <a:rPr lang="en-US" dirty="0"/>
                  <a:t> “T” </a:t>
                </a:r>
                <a:r>
                  <a:rPr lang="en-US" dirty="0" err="1"/>
                  <a:t>ব্যবহার</a:t>
                </a:r>
                <a:r>
                  <a:rPr lang="en-US" dirty="0"/>
                  <a:t/>
                </a:r>
                <a:r>
                  <a:rPr lang="en-US" dirty="0" err="1"/>
                  <a:t>করে</a:t>
                </a:r>
                <a:r>
                  <a:rPr lang="en-US" dirty="0"/>
                  <a:t/>
                </a:r>
                <a:r>
                  <a:rPr lang="en-US" dirty="0" err="1"/>
                  <a:t>আর</a:t>
                </a:r>
                <a:r>
                  <a:rPr lang="en-US" dirty="0"/>
                  <a:t> “</a:t>
                </a:r>
                <a:r>
                  <a:rPr lang="en-US" dirty="0" err="1"/>
                  <a:t>অন্তত</a:t>
                </a:r>
                <a:r>
                  <a:rPr lang="en-US" dirty="0"/>
                  <a:t/>
                </a:r>
                <a:r>
                  <a:rPr lang="en-US" dirty="0" err="1"/>
                  <a:t>একটি</a:t>
                </a:r>
                <a:r>
                  <a:rPr lang="en-US" dirty="0"/>
                  <a:t> x </a:t>
                </a:r>
                <a:r>
                  <a:rPr lang="en-US" dirty="0" err="1"/>
                  <a:t>আছে</a:t>
                </a:r>
                <a:r>
                  <a:rPr lang="en-US" dirty="0"/>
                  <a:t>, </a:t>
                </a:r>
                <a:r>
                  <a:rPr lang="en-US" dirty="0" err="1"/>
                  <a:t>যে</a:t>
                </a:r>
                <a:r>
                  <a:rPr lang="en-US" dirty="0"/>
                  <a:t>” </a:t>
                </a:r>
                <a:r>
                  <a:rPr lang="en-US" dirty="0" err="1"/>
                  <a:t>এর</a:t>
                </a:r>
                <a:r>
                  <a:rPr lang="en-US" dirty="0"/>
                  <a:t/>
                </a:r>
                <a:r>
                  <a:rPr lang="en-US" dirty="0" err="1"/>
                  <a:t>জন্য</a:t>
                </a:r>
                <a:r>
                  <a:rPr lang="en-US" dirty="0"/>
                  <a:t/>
                </a:r>
                <a:r>
                  <a:rPr lang="en-US" dirty="0" err="1"/>
                  <a:t>বিশেষ</a:t>
                </a:r>
                <a:r>
                  <a:rPr lang="en-US" dirty="0"/>
                  <a:t/>
                </a:r>
                <a:r>
                  <a:rPr lang="en-US" dirty="0" err="1"/>
                  <a:t>মাণক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dirty="0"/>
                  <a:t>x) </a:t>
                </a:r>
                <a:r>
                  <a:rPr lang="en-US" dirty="0" err="1"/>
                  <a:t>ব্যবহার</a:t>
                </a:r>
                <a:r>
                  <a:rPr lang="en-US" dirty="0"/>
                  <a:t/>
                </a:r>
                <a:r>
                  <a:rPr lang="en-US" dirty="0" err="1"/>
                  <a:t>করে</a:t>
                </a:r>
                <a:r>
                  <a:rPr lang="en-US" dirty="0"/>
                  <a:t/>
                </a:r>
                <a:r>
                  <a:rPr lang="en-US" dirty="0" err="1"/>
                  <a:t>পাই</a:t>
                </a:r>
                <a:r>
                  <a:rPr lang="en-US" dirty="0"/>
                  <a:t> ঃ </a:t>
                </a:r>
              </a:p>
              <a:p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dirty="0"/>
                  <a:t>x) Tx</a:t>
                </a:r>
                <a:endParaRPr lang="en-IN" dirty="0"/>
              </a:p>
              <a:p>
                <a:endParaRPr lang="en-IN" dirty="0"/>
              </a:p>
              <a:p>
                <a:r>
                  <a:rPr lang="en-US" dirty="0" err="1"/>
                  <a:t>অতএব</a:t>
                </a:r>
                <a:r>
                  <a:rPr lang="en-US" dirty="0"/>
                  <a:t>, </a:t>
                </a:r>
                <a:r>
                  <a:rPr lang="en-US" dirty="0" err="1"/>
                  <a:t>বচনাপেক্ষক</a:t>
                </a:r>
                <a:r>
                  <a:rPr lang="en-US" dirty="0"/>
                  <a:t/>
                </a:r>
                <a:r>
                  <a:rPr lang="en-US" dirty="0" err="1"/>
                  <a:t>থেকে</a:t>
                </a:r>
                <a:r>
                  <a:rPr lang="en-US" dirty="0"/>
                  <a:t/>
                </a:r>
                <a:r>
                  <a:rPr lang="en-US" dirty="0" err="1"/>
                  <a:t>বচন</a:t>
                </a:r>
                <a:r>
                  <a:rPr lang="en-US" dirty="0"/>
                  <a:t/>
                </a:r>
                <a:r>
                  <a:rPr lang="en-US" dirty="0" err="1"/>
                  <a:t>পাই</a:t>
                </a:r>
                <a:r>
                  <a:rPr lang="en-US" dirty="0"/>
                  <a:t/>
                </a:r>
                <a:r>
                  <a:rPr lang="en-US" dirty="0" err="1"/>
                  <a:t>দুই</a:t>
                </a:r>
                <a:r>
                  <a:rPr lang="en-US" dirty="0"/>
                  <a:t/>
                </a:r>
                <a:r>
                  <a:rPr lang="en-US" dirty="0" err="1"/>
                  <a:t>ভাবে</a:t>
                </a:r>
                <a:r>
                  <a:rPr lang="en-US" dirty="0"/>
                  <a:t> ঃ  </a:t>
                </a:r>
                <a:r>
                  <a:rPr lang="en-US" dirty="0" err="1"/>
                  <a:t>দৃষ্টান্তকরণ</a:t>
                </a:r>
                <a:r>
                  <a:rPr lang="en-US" dirty="0"/>
                  <a:t> (instantiation) ও </a:t>
                </a:r>
                <a:r>
                  <a:rPr lang="en-US" dirty="0" err="1"/>
                  <a:t>সামান্যীকরণ</a:t>
                </a:r>
                <a:r>
                  <a:rPr lang="en-US" dirty="0"/>
                  <a:t> (generalization)</a:t>
                </a:r>
                <a:endParaRPr lang="en-IN" dirty="0"/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916A2B4-14BF-461C-805A-FB45670E6B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1" b="-14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83293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D9DF2D-92F5-48D4-B683-A01B12A4A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Quantification/ </a:t>
            </a:r>
            <a:r>
              <a:rPr lang="en-US" dirty="0" err="1"/>
              <a:t>মাণক</a:t>
            </a:r>
            <a:r>
              <a:rPr lang="en-US" dirty="0"/>
              <a:t> </a:t>
            </a:r>
            <a:r>
              <a:rPr lang="en-US" dirty="0" err="1"/>
              <a:t>তত্ব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E5B439-9225-45E7-BA3D-A5005490CC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Mx 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:r>
                  <a:rPr lang="en-US" dirty="0"/>
                  <a:t> Ma, Mb      </a:t>
                </a:r>
                <a:r>
                  <a:rPr lang="en-US" dirty="0" err="1"/>
                  <a:t>দৃষ্টান্তকরণ</a:t>
                </a:r>
                <a:r>
                  <a:rPr lang="en-US" dirty="0"/>
                  <a:t> (instantiation</a:t>
                </a:r>
                <a:endParaRPr lang="en-IN" dirty="0"/>
              </a:p>
              <a:p>
                <a:r>
                  <a:rPr lang="en-US" dirty="0"/>
                  <a:t>Mx 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:r>
                  <a:rPr lang="en-US" dirty="0"/>
                  <a:t> (x) Mx or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dirty="0"/>
                  <a:t>x) Mx     </a:t>
                </a:r>
                <a:r>
                  <a:rPr lang="en-US" dirty="0" err="1"/>
                  <a:t>সামান্যীকরণ</a:t>
                </a:r>
                <a:r>
                  <a:rPr lang="en-US" dirty="0"/>
                  <a:t> (generalization)</a:t>
                </a:r>
              </a:p>
              <a:p>
                <a:endParaRPr lang="en-US" dirty="0"/>
              </a:p>
              <a:p>
                <a:r>
                  <a:rPr lang="en-US" dirty="0" err="1"/>
                  <a:t>কোন</a:t>
                </a:r>
                <a:r>
                  <a:rPr lang="en-US" dirty="0"/>
                  <a:t/>
                </a:r>
                <a:r>
                  <a:rPr lang="en-US" dirty="0" err="1"/>
                  <a:t>কিছুই</a:t>
                </a:r>
                <a:r>
                  <a:rPr lang="en-US" dirty="0"/>
                  <a:t/>
                </a:r>
                <a:r>
                  <a:rPr lang="en-US" dirty="0" err="1"/>
                  <a:t>নয়</a:t>
                </a:r>
                <a:r>
                  <a:rPr lang="en-US" dirty="0"/>
                  <a:t/>
                </a:r>
                <a:r>
                  <a:rPr lang="en-US" dirty="0" err="1"/>
                  <a:t>পূর্ণ</a:t>
                </a:r>
                <a:r>
                  <a:rPr lang="en-US" dirty="0"/>
                  <a:t/>
                </a:r>
              </a:p>
              <a:p>
                <a:r>
                  <a:rPr lang="en-US" dirty="0" err="1"/>
                  <a:t>সব</a:t>
                </a:r>
                <a:r>
                  <a:rPr lang="en-US" dirty="0"/>
                  <a:t/>
                </a:r>
                <a:r>
                  <a:rPr lang="en-US" dirty="0" err="1"/>
                  <a:t>কিছুই</a:t>
                </a:r>
                <a:r>
                  <a:rPr lang="en-US" dirty="0"/>
                  <a:t/>
                </a:r>
                <a:r>
                  <a:rPr lang="en-US" dirty="0" err="1"/>
                  <a:t>অপূর্ণ</a:t>
                </a:r>
                <a:r>
                  <a:rPr lang="en-US" dirty="0"/>
                  <a:t/>
                </a:r>
              </a:p>
              <a:p>
                <a:r>
                  <a:rPr lang="en-US" dirty="0" err="1"/>
                  <a:t>যে</a:t>
                </a:r>
                <a:r>
                  <a:rPr lang="en-US" dirty="0"/>
                  <a:t/>
                </a:r>
                <a:r>
                  <a:rPr lang="en-US" dirty="0" err="1"/>
                  <a:t>কোন</a:t>
                </a:r>
                <a:r>
                  <a:rPr lang="en-US" dirty="0"/>
                  <a:t> x </a:t>
                </a:r>
                <a:r>
                  <a:rPr lang="en-US" dirty="0" err="1"/>
                  <a:t>হোক</a:t>
                </a:r>
                <a:r>
                  <a:rPr lang="en-US" dirty="0"/>
                  <a:t/>
                </a:r>
                <a:r>
                  <a:rPr lang="en-US" dirty="0" err="1"/>
                  <a:t>না</a:t>
                </a:r>
                <a:r>
                  <a:rPr lang="en-US" dirty="0"/>
                  <a:t/>
                </a:r>
                <a:r>
                  <a:rPr lang="en-US" dirty="0" err="1"/>
                  <a:t>কেন</a:t>
                </a:r>
                <a:r>
                  <a:rPr lang="en-US" dirty="0"/>
                  <a:t>, x </a:t>
                </a:r>
                <a:r>
                  <a:rPr lang="en-US" dirty="0" err="1"/>
                  <a:t>নয়</a:t>
                </a:r>
                <a:r>
                  <a:rPr lang="en-US" dirty="0"/>
                  <a:t/>
                </a:r>
                <a:r>
                  <a:rPr lang="en-US" dirty="0" err="1"/>
                  <a:t>পূর্ণ</a:t>
                </a:r>
                <a:r>
                  <a:rPr lang="en-US" dirty="0"/>
                  <a:t>&gt;</a:t>
                </a:r>
              </a:p>
              <a:p>
                <a:r>
                  <a:rPr lang="en-US" dirty="0" err="1"/>
                  <a:t>যে</a:t>
                </a:r>
                <a:r>
                  <a:rPr lang="en-US" dirty="0"/>
                  <a:t/>
                </a:r>
                <a:r>
                  <a:rPr lang="en-US" dirty="0" err="1"/>
                  <a:t>কোন</a:t>
                </a:r>
                <a:r>
                  <a:rPr lang="en-US" dirty="0"/>
                  <a:t> x </a:t>
                </a:r>
                <a:r>
                  <a:rPr lang="en-US" dirty="0" err="1"/>
                  <a:t>হোক</a:t>
                </a:r>
                <a:r>
                  <a:rPr lang="en-US" dirty="0"/>
                  <a:t/>
                </a:r>
                <a:r>
                  <a:rPr lang="en-US" dirty="0" err="1"/>
                  <a:t>না</a:t>
                </a:r>
                <a:r>
                  <a:rPr lang="en-US" dirty="0"/>
                  <a:t/>
                </a:r>
                <a:r>
                  <a:rPr lang="en-US" dirty="0" err="1"/>
                  <a:t>কেন</a:t>
                </a:r>
                <a:r>
                  <a:rPr lang="en-US" dirty="0"/>
                  <a:t>, ~Px </a:t>
                </a:r>
              </a:p>
              <a:p>
                <a:r>
                  <a:rPr lang="en-US" dirty="0"/>
                  <a:t> (x) ~Px</a:t>
                </a:r>
                <a:endParaRPr lang="en-IN" dirty="0"/>
              </a:p>
              <a:p>
                <a:endParaRPr lang="en-IN" dirty="0"/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4E5B439-9225-45E7-BA3D-A5005490CC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12880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C4BDD0-8DC1-48EA-88AB-A38E8FB9D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Quantification/ </a:t>
            </a:r>
            <a:r>
              <a:rPr lang="en-US" dirty="0" err="1"/>
              <a:t>মাণক</a:t>
            </a:r>
            <a:r>
              <a:rPr lang="en-US" dirty="0"/>
              <a:t> </a:t>
            </a:r>
            <a:r>
              <a:rPr lang="en-US" dirty="0" err="1"/>
              <a:t>তত্ব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E4EF84-5C3D-4F5A-8DF1-F4E1BE0975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err="1"/>
                  <a:t>সব</a:t>
                </a:r>
                <a:r>
                  <a:rPr lang="en-US" dirty="0"/>
                  <a:t/>
                </a:r>
                <a:r>
                  <a:rPr lang="en-US" dirty="0" err="1"/>
                  <a:t>কিছুই</a:t>
                </a:r>
                <a:r>
                  <a:rPr lang="en-US" dirty="0"/>
                  <a:t/>
                </a:r>
                <a:r>
                  <a:rPr lang="en-US" dirty="0" err="1"/>
                  <a:t>মরণশীল</a:t>
                </a:r>
                <a:r>
                  <a:rPr lang="en-US" dirty="0"/>
                  <a:t/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:r>
                  <a:rPr lang="en-US" dirty="0"/>
                  <a:t>    (x) Mx  </a:t>
                </a:r>
              </a:p>
              <a:p>
                <a:r>
                  <a:rPr lang="en-US" dirty="0" err="1"/>
                  <a:t>এর</a:t>
                </a:r>
                <a:r>
                  <a:rPr lang="en-US" dirty="0"/>
                  <a:t/>
                </a:r>
                <a:r>
                  <a:rPr lang="en-US" dirty="0" err="1"/>
                  <a:t>বিরুদ্ধ</a:t>
                </a:r>
                <a:r>
                  <a:rPr lang="en-US" dirty="0"/>
                  <a:t/>
                </a:r>
                <a:r>
                  <a:rPr lang="en-US" dirty="0" err="1"/>
                  <a:t>বচন</a:t>
                </a:r>
                <a:r>
                  <a:rPr lang="en-US" dirty="0"/>
                  <a:t>- </a:t>
                </a:r>
                <a:r>
                  <a:rPr lang="en-US" dirty="0" err="1"/>
                  <a:t>কোন</a:t>
                </a:r>
                <a:r>
                  <a:rPr lang="en-US" dirty="0"/>
                  <a:t/>
                </a:r>
                <a:r>
                  <a:rPr lang="en-US" dirty="0" err="1"/>
                  <a:t>কোন</a:t>
                </a:r>
                <a:r>
                  <a:rPr lang="en-US" dirty="0"/>
                  <a:t/>
                </a:r>
                <a:r>
                  <a:rPr lang="en-US" dirty="0" err="1"/>
                  <a:t>বস্তু</a:t>
                </a:r>
                <a:r>
                  <a:rPr lang="en-US" dirty="0"/>
                  <a:t/>
                </a:r>
                <a:r>
                  <a:rPr lang="en-US" dirty="0" err="1"/>
                  <a:t>নয়</a:t>
                </a:r>
                <a:r>
                  <a:rPr lang="en-US" dirty="0"/>
                  <a:t/>
                </a:r>
                <a:r>
                  <a:rPr lang="en-US" dirty="0" err="1"/>
                  <a:t>মরণশীল</a:t>
                </a:r>
                <a:r>
                  <a:rPr lang="en-US" dirty="0"/>
                  <a:t/>
                </a:r>
              </a:p>
              <a:p>
                <a:r>
                  <a:rPr lang="en-US" dirty="0"/>
                  <a:t>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dirty="0"/>
                  <a:t>x) ~ Mx</a:t>
                </a:r>
              </a:p>
              <a:p>
                <a:endParaRPr lang="en-IN" dirty="0"/>
              </a:p>
              <a:p>
                <a:endParaRPr lang="en-IN" dirty="0"/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EE4EF84-5C3D-4F5A-8DF1-F4E1BE0975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6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20E1E94-0B30-4171-B2F7-E574BC35DB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61308" y="3407015"/>
            <a:ext cx="4393718" cy="288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8767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486</Words>
  <Application>Microsoft Office PowerPoint</Application>
  <PresentationFormat>Custom</PresentationFormat>
  <Paragraphs>79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Quantification/ মাণক তত্ব </vt:lpstr>
      <vt:lpstr>Quantification/ মাণক তত্ব </vt:lpstr>
      <vt:lpstr>Quantification/ মাণক তত্ব</vt:lpstr>
      <vt:lpstr>Quantification/ মাণক তত্ব</vt:lpstr>
      <vt:lpstr>Quantification/ মাণক তত্ব</vt:lpstr>
      <vt:lpstr>Quantification/ মাণক তত্ব</vt:lpstr>
      <vt:lpstr>Quantification/ মাণক তত্ব</vt:lpstr>
      <vt:lpstr>Quantification/ মাণক তত্ব</vt:lpstr>
      <vt:lpstr>Quantification/ মাণক তত্ব</vt:lpstr>
      <vt:lpstr>Quantification/ মাণক তত্ব</vt:lpstr>
      <vt:lpstr>Quantification/ মাণক তত্ব</vt:lpstr>
      <vt:lpstr>Quantification/ মাণক তত্ব</vt:lpstr>
      <vt:lpstr>Quantification/ মাণক তত্ব</vt:lpstr>
      <vt:lpstr>Quantification/ মাণক তত্ব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Quantification/ মাণক তত্ব</dc:title>
  <dc:creator>Surajit Barua</dc:creator>
  <cp:lastModifiedBy>craftmela</cp:lastModifiedBy>
  <cp:revision>18</cp:revision>
  <dcterms:created xsi:type="dcterms:W3CDTF">2020-04-01T16:45:20Z</dcterms:created>
  <dcterms:modified xsi:type="dcterms:W3CDTF">2022-06-25T04:48:50Z</dcterms:modified>
</cp:coreProperties>
</file>